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embeddedFontLst>
    <p:embeddedFont>
      <p:font typeface="Sorts Mill Goudy" charset="-122" pitchFamily="34"/>
      <p:regular r:id="rId2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26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usich.gov/03ed365504eb38eeb516248d8e47df7461a0c14e.jpg">    </p:cNvPr>
          <p:cNvPicPr>
            <a:picLocks noChangeAspect="1"/>
          </p:cNvPicPr>
          <p:nvPr/>
        </p:nvPicPr>
        <p:blipFill>
          <a:blip r:embed="rId1"/>
          <a:srcRect l="0" r="0" t="12871" b="1287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00000">
                  <a:alpha val="80000"/>
                </a:srgbClr>
              </a:gs>
              <a:gs pos="5000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1009650" y="1319213"/>
            <a:ext cx="3105150" cy="419100"/>
          </a:xfrm>
          <a:custGeom>
            <a:avLst/>
            <a:gdLst/>
            <a:ahLst/>
            <a:cxnLst/>
            <a:rect l="l" t="t" r="r" b="b"/>
            <a:pathLst>
              <a:path w="3105150" h="419100">
                <a:moveTo>
                  <a:pt x="0" y="0"/>
                </a:moveTo>
                <a:lnTo>
                  <a:pt x="3105150" y="0"/>
                </a:lnTo>
                <a:lnTo>
                  <a:pt x="310515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009650" y="1319213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" name="Text 3"/>
          <p:cNvSpPr/>
          <p:nvPr/>
        </p:nvSpPr>
        <p:spPr>
          <a:xfrm>
            <a:off x="1181100" y="1395413"/>
            <a:ext cx="2867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68" kern="0" dirty="0">
                <a:solidFill>
                  <a:srgbClr val="FFFFFF">
                    <a:alpha val="9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CURSO DE ESPECIALIZACIÓN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990600" y="1966912"/>
            <a:ext cx="43434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Metodología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Housing First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990600" y="3910013"/>
            <a:ext cx="622935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Una aproximación práctica desde la coordinación de proyectos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014413" y="463391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91049" y="6764"/>
                </a:moveTo>
                <a:cubicBezTo>
                  <a:pt x="87768" y="4889"/>
                  <a:pt x="83716" y="4889"/>
                  <a:pt x="80401" y="6764"/>
                </a:cubicBezTo>
                <a:lnTo>
                  <a:pt x="5391" y="49627"/>
                </a:lnTo>
                <a:cubicBezTo>
                  <a:pt x="1172" y="52038"/>
                  <a:pt x="-904" y="56994"/>
                  <a:pt x="335" y="61682"/>
                </a:cubicBezTo>
                <a:cubicBezTo>
                  <a:pt x="1574" y="66370"/>
                  <a:pt x="5860" y="69652"/>
                  <a:pt x="10716" y="69652"/>
                </a:cubicBezTo>
                <a:lnTo>
                  <a:pt x="21431" y="69652"/>
                </a:lnTo>
                <a:lnTo>
                  <a:pt x="21431" y="139303"/>
                </a:lnTo>
                <a:lnTo>
                  <a:pt x="21431" y="139303"/>
                </a:lnTo>
                <a:lnTo>
                  <a:pt x="4286" y="152162"/>
                </a:lnTo>
                <a:cubicBezTo>
                  <a:pt x="1574" y="154171"/>
                  <a:pt x="0" y="157352"/>
                  <a:pt x="0" y="160734"/>
                </a:cubicBezTo>
                <a:cubicBezTo>
                  <a:pt x="0" y="166661"/>
                  <a:pt x="4789" y="171450"/>
                  <a:pt x="10716" y="171450"/>
                </a:cubicBezTo>
                <a:lnTo>
                  <a:pt x="160734" y="171450"/>
                </a:lnTo>
                <a:cubicBezTo>
                  <a:pt x="166661" y="171450"/>
                  <a:pt x="171450" y="166661"/>
                  <a:pt x="171450" y="160734"/>
                </a:cubicBezTo>
                <a:cubicBezTo>
                  <a:pt x="171450" y="157352"/>
                  <a:pt x="169876" y="154171"/>
                  <a:pt x="167164" y="152162"/>
                </a:cubicBezTo>
                <a:lnTo>
                  <a:pt x="150019" y="139303"/>
                </a:lnTo>
                <a:lnTo>
                  <a:pt x="150019" y="69652"/>
                </a:lnTo>
                <a:lnTo>
                  <a:pt x="160734" y="69652"/>
                </a:lnTo>
                <a:cubicBezTo>
                  <a:pt x="165590" y="69652"/>
                  <a:pt x="169843" y="66370"/>
                  <a:pt x="171082" y="61682"/>
                </a:cubicBezTo>
                <a:cubicBezTo>
                  <a:pt x="172321" y="56994"/>
                  <a:pt x="170244" y="52038"/>
                  <a:pt x="166025" y="49627"/>
                </a:cubicBezTo>
                <a:lnTo>
                  <a:pt x="91016" y="6764"/>
                </a:lnTo>
                <a:close/>
                <a:moveTo>
                  <a:pt x="133945" y="69652"/>
                </a:moveTo>
                <a:lnTo>
                  <a:pt x="133945" y="139303"/>
                </a:lnTo>
                <a:lnTo>
                  <a:pt x="112514" y="139303"/>
                </a:lnTo>
                <a:lnTo>
                  <a:pt x="112514" y="69652"/>
                </a:lnTo>
                <a:lnTo>
                  <a:pt x="133945" y="69652"/>
                </a:lnTo>
                <a:close/>
                <a:moveTo>
                  <a:pt x="96441" y="69652"/>
                </a:moveTo>
                <a:lnTo>
                  <a:pt x="96441" y="139303"/>
                </a:lnTo>
                <a:lnTo>
                  <a:pt x="75009" y="139303"/>
                </a:lnTo>
                <a:lnTo>
                  <a:pt x="75009" y="69652"/>
                </a:lnTo>
                <a:lnTo>
                  <a:pt x="96441" y="69652"/>
                </a:lnTo>
                <a:close/>
                <a:moveTo>
                  <a:pt x="58936" y="69652"/>
                </a:moveTo>
                <a:lnTo>
                  <a:pt x="58936" y="139303"/>
                </a:lnTo>
                <a:lnTo>
                  <a:pt x="37505" y="139303"/>
                </a:lnTo>
                <a:lnTo>
                  <a:pt x="37505" y="69652"/>
                </a:lnTo>
                <a:lnTo>
                  <a:pt x="58936" y="69652"/>
                </a:lnTo>
                <a:close/>
                <a:moveTo>
                  <a:pt x="85725" y="32147"/>
                </a:moveTo>
                <a:cubicBezTo>
                  <a:pt x="91639" y="32147"/>
                  <a:pt x="96441" y="36948"/>
                  <a:pt x="96441" y="42863"/>
                </a:cubicBezTo>
                <a:cubicBezTo>
                  <a:pt x="96441" y="48777"/>
                  <a:pt x="91639" y="53578"/>
                  <a:pt x="85725" y="53578"/>
                </a:cubicBezTo>
                <a:cubicBezTo>
                  <a:pt x="79811" y="53578"/>
                  <a:pt x="75009" y="48777"/>
                  <a:pt x="75009" y="42863"/>
                </a:cubicBezTo>
                <a:cubicBezTo>
                  <a:pt x="75009" y="36948"/>
                  <a:pt x="79811" y="32147"/>
                  <a:pt x="85725" y="32147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0" name="Text 7"/>
          <p:cNvSpPr/>
          <p:nvPr/>
        </p:nvSpPr>
        <p:spPr>
          <a:xfrm>
            <a:off x="1281113" y="4586288"/>
            <a:ext cx="1695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FFFFF">
                    <a:alpha val="8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Administración Local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3128218" y="4633913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90045" y="17815"/>
                </a:moveTo>
                <a:lnTo>
                  <a:pt x="51000" y="61213"/>
                </a:lnTo>
                <a:cubicBezTo>
                  <a:pt x="49459" y="62921"/>
                  <a:pt x="49526" y="65566"/>
                  <a:pt x="51167" y="67207"/>
                </a:cubicBezTo>
                <a:cubicBezTo>
                  <a:pt x="61380" y="77420"/>
                  <a:pt x="77956" y="77420"/>
                  <a:pt x="88170" y="67207"/>
                </a:cubicBezTo>
                <a:lnTo>
                  <a:pt x="98818" y="56558"/>
                </a:lnTo>
                <a:cubicBezTo>
                  <a:pt x="100225" y="55152"/>
                  <a:pt x="101999" y="54382"/>
                  <a:pt x="103808" y="54248"/>
                </a:cubicBezTo>
                <a:cubicBezTo>
                  <a:pt x="106085" y="54047"/>
                  <a:pt x="108429" y="54817"/>
                  <a:pt x="110170" y="56558"/>
                </a:cubicBezTo>
                <a:lnTo>
                  <a:pt x="169307" y="115193"/>
                </a:lnTo>
                <a:lnTo>
                  <a:pt x="192881" y="96441"/>
                </a:lnTo>
                <a:lnTo>
                  <a:pt x="192881" y="0"/>
                </a:lnTo>
                <a:lnTo>
                  <a:pt x="155377" y="21431"/>
                </a:lnTo>
                <a:lnTo>
                  <a:pt x="147407" y="16107"/>
                </a:lnTo>
                <a:cubicBezTo>
                  <a:pt x="142116" y="12591"/>
                  <a:pt x="135921" y="10716"/>
                  <a:pt x="129559" y="10716"/>
                </a:cubicBezTo>
                <a:lnTo>
                  <a:pt x="105984" y="10716"/>
                </a:lnTo>
                <a:cubicBezTo>
                  <a:pt x="105616" y="10716"/>
                  <a:pt x="105214" y="10716"/>
                  <a:pt x="104846" y="10749"/>
                </a:cubicBezTo>
                <a:cubicBezTo>
                  <a:pt x="99187" y="11050"/>
                  <a:pt x="93862" y="13595"/>
                  <a:pt x="90045" y="17815"/>
                </a:cubicBezTo>
                <a:close/>
                <a:moveTo>
                  <a:pt x="39045" y="50464"/>
                </a:moveTo>
                <a:lnTo>
                  <a:pt x="74808" y="10716"/>
                </a:lnTo>
                <a:lnTo>
                  <a:pt x="61548" y="10716"/>
                </a:lnTo>
                <a:cubicBezTo>
                  <a:pt x="53009" y="10716"/>
                  <a:pt x="44838" y="14098"/>
                  <a:pt x="38811" y="20125"/>
                </a:cubicBezTo>
                <a:lnTo>
                  <a:pt x="0" y="64294"/>
                </a:lnTo>
                <a:lnTo>
                  <a:pt x="0" y="182166"/>
                </a:lnTo>
                <a:lnTo>
                  <a:pt x="48220" y="136624"/>
                </a:lnTo>
                <a:lnTo>
                  <a:pt x="52373" y="140073"/>
                </a:lnTo>
                <a:cubicBezTo>
                  <a:pt x="60074" y="146503"/>
                  <a:pt x="69786" y="150019"/>
                  <a:pt x="79798" y="150019"/>
                </a:cubicBezTo>
                <a:lnTo>
                  <a:pt x="85055" y="150019"/>
                </a:lnTo>
                <a:lnTo>
                  <a:pt x="82711" y="147675"/>
                </a:lnTo>
                <a:cubicBezTo>
                  <a:pt x="79564" y="144527"/>
                  <a:pt x="79564" y="139437"/>
                  <a:pt x="82711" y="136323"/>
                </a:cubicBezTo>
                <a:cubicBezTo>
                  <a:pt x="85859" y="133209"/>
                  <a:pt x="90949" y="133175"/>
                  <a:pt x="94063" y="136323"/>
                </a:cubicBezTo>
                <a:lnTo>
                  <a:pt x="107792" y="150052"/>
                </a:lnTo>
                <a:lnTo>
                  <a:pt x="110806" y="150052"/>
                </a:lnTo>
                <a:cubicBezTo>
                  <a:pt x="117202" y="150052"/>
                  <a:pt x="123464" y="148612"/>
                  <a:pt x="129157" y="145933"/>
                </a:cubicBezTo>
                <a:lnTo>
                  <a:pt x="120216" y="136959"/>
                </a:lnTo>
                <a:cubicBezTo>
                  <a:pt x="117068" y="133811"/>
                  <a:pt x="117068" y="128721"/>
                  <a:pt x="120216" y="125607"/>
                </a:cubicBezTo>
                <a:cubicBezTo>
                  <a:pt x="123364" y="122493"/>
                  <a:pt x="128454" y="122460"/>
                  <a:pt x="131568" y="125607"/>
                </a:cubicBezTo>
                <a:lnTo>
                  <a:pt x="142283" y="136323"/>
                </a:lnTo>
                <a:lnTo>
                  <a:pt x="148144" y="130463"/>
                </a:lnTo>
                <a:cubicBezTo>
                  <a:pt x="151124" y="127482"/>
                  <a:pt x="151994" y="123163"/>
                  <a:pt x="150688" y="119379"/>
                </a:cubicBezTo>
                <a:lnTo>
                  <a:pt x="104511" y="73569"/>
                </a:lnTo>
                <a:lnTo>
                  <a:pt x="99521" y="78559"/>
                </a:lnTo>
                <a:cubicBezTo>
                  <a:pt x="83013" y="95068"/>
                  <a:pt x="56291" y="95068"/>
                  <a:pt x="39782" y="78559"/>
                </a:cubicBezTo>
                <a:cubicBezTo>
                  <a:pt x="32080" y="70857"/>
                  <a:pt x="31779" y="58501"/>
                  <a:pt x="39045" y="5043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2" name="Text 9"/>
          <p:cNvSpPr/>
          <p:nvPr/>
        </p:nvSpPr>
        <p:spPr>
          <a:xfrm>
            <a:off x="3405634" y="4586288"/>
            <a:ext cx="1390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FFFFF">
                    <a:alpha val="8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Servicios Sociales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962971" y="463391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1431" y="21431"/>
                </a:moveTo>
                <a:cubicBezTo>
                  <a:pt x="21431" y="15504"/>
                  <a:pt x="16643" y="10716"/>
                  <a:pt x="10716" y="10716"/>
                </a:cubicBezTo>
                <a:cubicBezTo>
                  <a:pt x="4789" y="10716"/>
                  <a:pt x="0" y="15504"/>
                  <a:pt x="0" y="21431"/>
                </a:cubicBezTo>
                <a:lnTo>
                  <a:pt x="0" y="133945"/>
                </a:lnTo>
                <a:cubicBezTo>
                  <a:pt x="0" y="148746"/>
                  <a:pt x="11988" y="160734"/>
                  <a:pt x="26789" y="160734"/>
                </a:cubicBezTo>
                <a:lnTo>
                  <a:pt x="160734" y="160734"/>
                </a:lnTo>
                <a:cubicBezTo>
                  <a:pt x="166661" y="160734"/>
                  <a:pt x="171450" y="155946"/>
                  <a:pt x="171450" y="150019"/>
                </a:cubicBezTo>
                <a:cubicBezTo>
                  <a:pt x="171450" y="144092"/>
                  <a:pt x="166661" y="139303"/>
                  <a:pt x="160734" y="139303"/>
                </a:cubicBezTo>
                <a:lnTo>
                  <a:pt x="26789" y="139303"/>
                </a:lnTo>
                <a:cubicBezTo>
                  <a:pt x="23842" y="139303"/>
                  <a:pt x="21431" y="136892"/>
                  <a:pt x="21431" y="133945"/>
                </a:cubicBezTo>
                <a:lnTo>
                  <a:pt x="21431" y="21431"/>
                </a:lnTo>
                <a:close/>
                <a:moveTo>
                  <a:pt x="157587" y="50430"/>
                </a:moveTo>
                <a:cubicBezTo>
                  <a:pt x="161772" y="46245"/>
                  <a:pt x="161772" y="39447"/>
                  <a:pt x="157587" y="35261"/>
                </a:cubicBezTo>
                <a:cubicBezTo>
                  <a:pt x="153401" y="31075"/>
                  <a:pt x="146603" y="31075"/>
                  <a:pt x="142417" y="35261"/>
                </a:cubicBezTo>
                <a:lnTo>
                  <a:pt x="107156" y="70556"/>
                </a:lnTo>
                <a:lnTo>
                  <a:pt x="87935" y="51368"/>
                </a:lnTo>
                <a:cubicBezTo>
                  <a:pt x="83749" y="47182"/>
                  <a:pt x="76952" y="47182"/>
                  <a:pt x="72766" y="51368"/>
                </a:cubicBezTo>
                <a:lnTo>
                  <a:pt x="40619" y="83515"/>
                </a:lnTo>
                <a:cubicBezTo>
                  <a:pt x="36433" y="87701"/>
                  <a:pt x="36433" y="94498"/>
                  <a:pt x="40619" y="98684"/>
                </a:cubicBezTo>
                <a:cubicBezTo>
                  <a:pt x="44805" y="102870"/>
                  <a:pt x="51602" y="102870"/>
                  <a:pt x="55788" y="98684"/>
                </a:cubicBezTo>
                <a:lnTo>
                  <a:pt x="80367" y="74105"/>
                </a:lnTo>
                <a:lnTo>
                  <a:pt x="99588" y="93326"/>
                </a:lnTo>
                <a:cubicBezTo>
                  <a:pt x="103774" y="97512"/>
                  <a:pt x="110572" y="97512"/>
                  <a:pt x="114758" y="93326"/>
                </a:cubicBezTo>
                <a:lnTo>
                  <a:pt x="157620" y="50464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4" name="Text 11"/>
          <p:cNvSpPr/>
          <p:nvPr/>
        </p:nvSpPr>
        <p:spPr>
          <a:xfrm>
            <a:off x="5229671" y="4586288"/>
            <a:ext cx="1295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FFFFF">
                    <a:alpha val="8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Desarrollo Local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990600" y="5310188"/>
            <a:ext cx="1981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Comunidad de Madrid · 2024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pcho.org/149fd68b3fc38d42705176b118aeb8ada1a96157.jpg">    </p:cNvPr>
          <p:cNvPicPr>
            <a:picLocks noChangeAspect="1"/>
          </p:cNvPicPr>
          <p:nvPr/>
        </p:nvPicPr>
        <p:blipFill>
          <a:blip r:embed="rId1"/>
          <a:srcRect l="2546" r="2546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8B0000">
                  <a:alpha val="95000"/>
                </a:srgbClr>
              </a:gs>
              <a:gs pos="50000">
                <a:srgbClr val="8B0000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990600" y="1690688"/>
            <a:ext cx="1285875" cy="495300"/>
          </a:xfrm>
          <a:custGeom>
            <a:avLst/>
            <a:gdLst/>
            <a:ahLst/>
            <a:cxnLst/>
            <a:rect l="l" t="t" r="r" b="b"/>
            <a:pathLst>
              <a:path w="1285875" h="495300">
                <a:moveTo>
                  <a:pt x="0" y="0"/>
                </a:moveTo>
                <a:lnTo>
                  <a:pt x="1285875" y="0"/>
                </a:lnTo>
                <a:lnTo>
                  <a:pt x="128587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1219200" y="1804988"/>
            <a:ext cx="923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spc="75" kern="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PARTE 3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990600" y="2414588"/>
            <a:ext cx="111061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Gestión del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Programa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990600" y="4071938"/>
            <a:ext cx="65151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Fases de gestión, coordinación y presupuestación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990600" y="5014913"/>
            <a:ext cx="609600" cy="38100"/>
          </a:xfrm>
          <a:custGeom>
            <a:avLst/>
            <a:gdLst/>
            <a:ahLst/>
            <a:cxnLst/>
            <a:rect l="l" t="t" r="r" b="b"/>
            <a:pathLst>
              <a:path w="609600" h="38100">
                <a:moveTo>
                  <a:pt x="0" y="0"/>
                </a:moveTo>
                <a:lnTo>
                  <a:pt x="609600" y="0"/>
                </a:lnTo>
                <a:lnTo>
                  <a:pt x="609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" name="Text 6"/>
          <p:cNvSpPr/>
          <p:nvPr/>
        </p:nvSpPr>
        <p:spPr>
          <a:xfrm>
            <a:off x="1752600" y="4900613"/>
            <a:ext cx="111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FFFFF">
                    <a:alpha val="8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Módulos 10-13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0855" y="330855"/>
            <a:ext cx="1159646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b="1" spc="52" kern="0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3.1 FASES DE GESTIÓN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0855" y="595539"/>
            <a:ext cx="11679175" cy="3308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4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Fases de Gestión y Captación de Viviendas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1533" y="1124906"/>
            <a:ext cx="165427" cy="165427"/>
          </a:xfrm>
          <a:custGeom>
            <a:avLst/>
            <a:gdLst/>
            <a:ahLst/>
            <a:cxnLst/>
            <a:rect l="l" t="t" r="r" b="b"/>
            <a:pathLst>
              <a:path w="165427" h="165427">
                <a:moveTo>
                  <a:pt x="43231" y="11729"/>
                </a:moveTo>
                <a:cubicBezTo>
                  <a:pt x="46753" y="14184"/>
                  <a:pt x="47593" y="19031"/>
                  <a:pt x="45137" y="22520"/>
                </a:cubicBezTo>
                <a:lnTo>
                  <a:pt x="27044" y="48368"/>
                </a:lnTo>
                <a:cubicBezTo>
                  <a:pt x="25719" y="50242"/>
                  <a:pt x="23651" y="51438"/>
                  <a:pt x="21357" y="51631"/>
                </a:cubicBezTo>
                <a:cubicBezTo>
                  <a:pt x="19063" y="51825"/>
                  <a:pt x="16801" y="51050"/>
                  <a:pt x="15186" y="49434"/>
                </a:cubicBezTo>
                <a:lnTo>
                  <a:pt x="2262" y="36510"/>
                </a:lnTo>
                <a:cubicBezTo>
                  <a:pt x="-743" y="33473"/>
                  <a:pt x="-743" y="28562"/>
                  <a:pt x="2262" y="25525"/>
                </a:cubicBezTo>
                <a:cubicBezTo>
                  <a:pt x="5267" y="22488"/>
                  <a:pt x="10210" y="22520"/>
                  <a:pt x="13247" y="25525"/>
                </a:cubicBezTo>
                <a:lnTo>
                  <a:pt x="19645" y="31922"/>
                </a:lnTo>
                <a:lnTo>
                  <a:pt x="32439" y="13635"/>
                </a:lnTo>
                <a:cubicBezTo>
                  <a:pt x="34895" y="10113"/>
                  <a:pt x="39741" y="9273"/>
                  <a:pt x="43231" y="11729"/>
                </a:cubicBezTo>
                <a:close/>
                <a:moveTo>
                  <a:pt x="43231" y="63425"/>
                </a:moveTo>
                <a:cubicBezTo>
                  <a:pt x="46753" y="65880"/>
                  <a:pt x="47593" y="70727"/>
                  <a:pt x="45137" y="74216"/>
                </a:cubicBezTo>
                <a:lnTo>
                  <a:pt x="27044" y="100064"/>
                </a:lnTo>
                <a:cubicBezTo>
                  <a:pt x="25719" y="101938"/>
                  <a:pt x="23651" y="103134"/>
                  <a:pt x="21357" y="103328"/>
                </a:cubicBezTo>
                <a:cubicBezTo>
                  <a:pt x="19063" y="103521"/>
                  <a:pt x="16801" y="102746"/>
                  <a:pt x="15186" y="101130"/>
                </a:cubicBezTo>
                <a:lnTo>
                  <a:pt x="2262" y="88206"/>
                </a:lnTo>
                <a:cubicBezTo>
                  <a:pt x="-775" y="85169"/>
                  <a:pt x="-775" y="80258"/>
                  <a:pt x="2262" y="77253"/>
                </a:cubicBezTo>
                <a:cubicBezTo>
                  <a:pt x="5299" y="74248"/>
                  <a:pt x="10210" y="74216"/>
                  <a:pt x="13215" y="77253"/>
                </a:cubicBezTo>
                <a:lnTo>
                  <a:pt x="19612" y="83651"/>
                </a:lnTo>
                <a:lnTo>
                  <a:pt x="32407" y="65363"/>
                </a:lnTo>
                <a:cubicBezTo>
                  <a:pt x="34863" y="61841"/>
                  <a:pt x="39709" y="61001"/>
                  <a:pt x="43199" y="63457"/>
                </a:cubicBezTo>
                <a:close/>
                <a:moveTo>
                  <a:pt x="72374" y="31018"/>
                </a:moveTo>
                <a:cubicBezTo>
                  <a:pt x="72374" y="25299"/>
                  <a:pt x="76995" y="20678"/>
                  <a:pt x="82714" y="20678"/>
                </a:cubicBezTo>
                <a:lnTo>
                  <a:pt x="155088" y="20678"/>
                </a:lnTo>
                <a:cubicBezTo>
                  <a:pt x="160807" y="20678"/>
                  <a:pt x="165427" y="25299"/>
                  <a:pt x="165427" y="31018"/>
                </a:cubicBezTo>
                <a:cubicBezTo>
                  <a:pt x="165427" y="36737"/>
                  <a:pt x="160807" y="41357"/>
                  <a:pt x="155088" y="41357"/>
                </a:cubicBezTo>
                <a:lnTo>
                  <a:pt x="82714" y="41357"/>
                </a:lnTo>
                <a:cubicBezTo>
                  <a:pt x="76995" y="41357"/>
                  <a:pt x="72374" y="36737"/>
                  <a:pt x="72374" y="31018"/>
                </a:cubicBezTo>
                <a:close/>
                <a:moveTo>
                  <a:pt x="72374" y="82714"/>
                </a:moveTo>
                <a:cubicBezTo>
                  <a:pt x="72374" y="76995"/>
                  <a:pt x="76995" y="72374"/>
                  <a:pt x="82714" y="72374"/>
                </a:cubicBezTo>
                <a:lnTo>
                  <a:pt x="155088" y="72374"/>
                </a:lnTo>
                <a:cubicBezTo>
                  <a:pt x="160807" y="72374"/>
                  <a:pt x="165427" y="76995"/>
                  <a:pt x="165427" y="82714"/>
                </a:cubicBezTo>
                <a:cubicBezTo>
                  <a:pt x="165427" y="88433"/>
                  <a:pt x="160807" y="93053"/>
                  <a:pt x="155088" y="93053"/>
                </a:cubicBezTo>
                <a:lnTo>
                  <a:pt x="82714" y="93053"/>
                </a:lnTo>
                <a:cubicBezTo>
                  <a:pt x="76995" y="93053"/>
                  <a:pt x="72374" y="88433"/>
                  <a:pt x="72374" y="82714"/>
                </a:cubicBezTo>
                <a:close/>
                <a:moveTo>
                  <a:pt x="51696" y="134410"/>
                </a:moveTo>
                <a:cubicBezTo>
                  <a:pt x="51696" y="128691"/>
                  <a:pt x="56316" y="124071"/>
                  <a:pt x="62035" y="124071"/>
                </a:cubicBezTo>
                <a:lnTo>
                  <a:pt x="155088" y="124071"/>
                </a:lnTo>
                <a:cubicBezTo>
                  <a:pt x="160807" y="124071"/>
                  <a:pt x="165427" y="128691"/>
                  <a:pt x="165427" y="134410"/>
                </a:cubicBezTo>
                <a:cubicBezTo>
                  <a:pt x="165427" y="140129"/>
                  <a:pt x="160807" y="144749"/>
                  <a:pt x="155088" y="144749"/>
                </a:cubicBezTo>
                <a:lnTo>
                  <a:pt x="62035" y="144749"/>
                </a:lnTo>
                <a:cubicBezTo>
                  <a:pt x="56316" y="144749"/>
                  <a:pt x="51696" y="140129"/>
                  <a:pt x="51696" y="134410"/>
                </a:cubicBezTo>
                <a:close/>
                <a:moveTo>
                  <a:pt x="20678" y="121486"/>
                </a:moveTo>
                <a:cubicBezTo>
                  <a:pt x="27811" y="121486"/>
                  <a:pt x="33602" y="127277"/>
                  <a:pt x="33602" y="134410"/>
                </a:cubicBezTo>
                <a:cubicBezTo>
                  <a:pt x="33602" y="141543"/>
                  <a:pt x="27811" y="147334"/>
                  <a:pt x="20678" y="147334"/>
                </a:cubicBezTo>
                <a:cubicBezTo>
                  <a:pt x="13545" y="147334"/>
                  <a:pt x="7754" y="141543"/>
                  <a:pt x="7754" y="134410"/>
                </a:cubicBezTo>
                <a:cubicBezTo>
                  <a:pt x="7754" y="127277"/>
                  <a:pt x="13545" y="121486"/>
                  <a:pt x="20678" y="121486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Text 3"/>
          <p:cNvSpPr/>
          <p:nvPr/>
        </p:nvSpPr>
        <p:spPr>
          <a:xfrm>
            <a:off x="537639" y="1091821"/>
            <a:ext cx="11406220" cy="2315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Las Tres Fases de Gestión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47398" y="1455761"/>
            <a:ext cx="3713845" cy="2415240"/>
          </a:xfrm>
          <a:custGeom>
            <a:avLst/>
            <a:gdLst/>
            <a:ahLst/>
            <a:cxnLst/>
            <a:rect l="l" t="t" r="r" b="b"/>
            <a:pathLst>
              <a:path w="3713845" h="2415240">
                <a:moveTo>
                  <a:pt x="0" y="0"/>
                </a:moveTo>
                <a:lnTo>
                  <a:pt x="3713845" y="0"/>
                </a:lnTo>
                <a:lnTo>
                  <a:pt x="3713845" y="2415240"/>
                </a:lnTo>
                <a:lnTo>
                  <a:pt x="0" y="241524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7" name="Shape 5"/>
          <p:cNvSpPr/>
          <p:nvPr/>
        </p:nvSpPr>
        <p:spPr>
          <a:xfrm>
            <a:off x="347398" y="1455761"/>
            <a:ext cx="33085" cy="2415240"/>
          </a:xfrm>
          <a:custGeom>
            <a:avLst/>
            <a:gdLst/>
            <a:ahLst/>
            <a:cxnLst/>
            <a:rect l="l" t="t" r="r" b="b"/>
            <a:pathLst>
              <a:path w="33085" h="2415240">
                <a:moveTo>
                  <a:pt x="0" y="0"/>
                </a:moveTo>
                <a:lnTo>
                  <a:pt x="33085" y="0"/>
                </a:lnTo>
                <a:lnTo>
                  <a:pt x="33085" y="2415240"/>
                </a:lnTo>
                <a:lnTo>
                  <a:pt x="0" y="241524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8" name="Shape 6"/>
          <p:cNvSpPr/>
          <p:nvPr/>
        </p:nvSpPr>
        <p:spPr>
          <a:xfrm>
            <a:off x="529368" y="1637731"/>
            <a:ext cx="397026" cy="397026"/>
          </a:xfrm>
          <a:custGeom>
            <a:avLst/>
            <a:gdLst/>
            <a:ahLst/>
            <a:cxnLst/>
            <a:rect l="l" t="t" r="r" b="b"/>
            <a:pathLst>
              <a:path w="397026" h="397026">
                <a:moveTo>
                  <a:pt x="198513" y="0"/>
                </a:moveTo>
                <a:lnTo>
                  <a:pt x="198513" y="0"/>
                </a:lnTo>
                <a:cubicBezTo>
                  <a:pt x="308149" y="0"/>
                  <a:pt x="397026" y="88877"/>
                  <a:pt x="397026" y="198513"/>
                </a:cubicBezTo>
                <a:lnTo>
                  <a:pt x="397026" y="198513"/>
                </a:lnTo>
                <a:cubicBezTo>
                  <a:pt x="397026" y="308149"/>
                  <a:pt x="308149" y="397026"/>
                  <a:pt x="198513" y="397026"/>
                </a:cubicBezTo>
                <a:lnTo>
                  <a:pt x="198513" y="397026"/>
                </a:lnTo>
                <a:cubicBezTo>
                  <a:pt x="88877" y="397026"/>
                  <a:pt x="0" y="308149"/>
                  <a:pt x="0" y="198513"/>
                </a:cubicBezTo>
                <a:lnTo>
                  <a:pt x="0" y="198513"/>
                </a:lnTo>
                <a:cubicBezTo>
                  <a:pt x="0" y="88877"/>
                  <a:pt x="88877" y="0"/>
                  <a:pt x="198513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9" name="Text 7"/>
          <p:cNvSpPr/>
          <p:nvPr/>
        </p:nvSpPr>
        <p:spPr>
          <a:xfrm>
            <a:off x="488011" y="1637731"/>
            <a:ext cx="479739" cy="3970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03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25650" y="1621189"/>
            <a:ext cx="868494" cy="2315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Promoción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025650" y="1852787"/>
            <a:ext cx="85195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2-4 meses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29368" y="2150556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51112" y="2150556"/>
            <a:ext cx="1480575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Acuerdos institucionales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29368" y="2382155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51112" y="2382155"/>
            <a:ext cx="1728716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Red de entidades derivadoras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29368" y="2613753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51112" y="2613753"/>
            <a:ext cx="2167099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Contratación y formación del equipo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29368" y="2845351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51112" y="2845351"/>
            <a:ext cx="1621189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Infraestructura documental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29368" y="3076950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51112" y="3076950"/>
            <a:ext cx="2100928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Estrategia de búsqueda de viviendas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29368" y="3374719"/>
            <a:ext cx="3366448" cy="330855"/>
          </a:xfrm>
          <a:custGeom>
            <a:avLst/>
            <a:gdLst/>
            <a:ahLst/>
            <a:cxnLst/>
            <a:rect l="l" t="t" r="r" b="b"/>
            <a:pathLst>
              <a:path w="3366448" h="330855">
                <a:moveTo>
                  <a:pt x="0" y="0"/>
                </a:moveTo>
                <a:lnTo>
                  <a:pt x="3366448" y="0"/>
                </a:lnTo>
                <a:lnTo>
                  <a:pt x="3366448" y="330855"/>
                </a:lnTo>
                <a:lnTo>
                  <a:pt x="0" y="330855"/>
                </a:lnTo>
                <a:lnTo>
                  <a:pt x="0" y="0"/>
                </a:ln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529368" y="3374719"/>
            <a:ext cx="3432619" cy="330855"/>
          </a:xfrm>
          <a:prstGeom prst="rect">
            <a:avLst/>
          </a:prstGeom>
          <a:noFill/>
          <a:ln/>
        </p:spPr>
        <p:txBody>
          <a:bodyPr wrap="square" lIns="66171" tIns="66171" rIns="66171" bIns="66171" rtlCol="0" anchor="ctr"/>
          <a:lstStyle/>
          <a:p>
            <a:pPr>
              <a:lnSpc>
                <a:spcPct val="130000"/>
              </a:lnSpc>
            </a:pPr>
            <a:r>
              <a:rPr lang="en-US" sz="1042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Hito:</a:t>
            </a:r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Red de derivación activa y protocolo validado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245281" y="1455761"/>
            <a:ext cx="3713845" cy="2415240"/>
          </a:xfrm>
          <a:custGeom>
            <a:avLst/>
            <a:gdLst/>
            <a:ahLst/>
            <a:cxnLst/>
            <a:rect l="l" t="t" r="r" b="b"/>
            <a:pathLst>
              <a:path w="3713845" h="2415240">
                <a:moveTo>
                  <a:pt x="0" y="0"/>
                </a:moveTo>
                <a:lnTo>
                  <a:pt x="3713845" y="0"/>
                </a:lnTo>
                <a:lnTo>
                  <a:pt x="3713845" y="2415240"/>
                </a:lnTo>
                <a:lnTo>
                  <a:pt x="0" y="241524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5" name="Shape 23"/>
          <p:cNvSpPr/>
          <p:nvPr/>
        </p:nvSpPr>
        <p:spPr>
          <a:xfrm>
            <a:off x="4245281" y="1455761"/>
            <a:ext cx="33085" cy="2415240"/>
          </a:xfrm>
          <a:custGeom>
            <a:avLst/>
            <a:gdLst/>
            <a:ahLst/>
            <a:cxnLst/>
            <a:rect l="l" t="t" r="r" b="b"/>
            <a:pathLst>
              <a:path w="33085" h="2415240">
                <a:moveTo>
                  <a:pt x="0" y="0"/>
                </a:moveTo>
                <a:lnTo>
                  <a:pt x="33085" y="0"/>
                </a:lnTo>
                <a:lnTo>
                  <a:pt x="33085" y="2415240"/>
                </a:lnTo>
                <a:lnTo>
                  <a:pt x="0" y="241524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6" name="Shape 24"/>
          <p:cNvSpPr/>
          <p:nvPr/>
        </p:nvSpPr>
        <p:spPr>
          <a:xfrm>
            <a:off x="4427251" y="1637731"/>
            <a:ext cx="397026" cy="397026"/>
          </a:xfrm>
          <a:custGeom>
            <a:avLst/>
            <a:gdLst/>
            <a:ahLst/>
            <a:cxnLst/>
            <a:rect l="l" t="t" r="r" b="b"/>
            <a:pathLst>
              <a:path w="397026" h="397026">
                <a:moveTo>
                  <a:pt x="198513" y="0"/>
                </a:moveTo>
                <a:lnTo>
                  <a:pt x="198513" y="0"/>
                </a:lnTo>
                <a:cubicBezTo>
                  <a:pt x="308149" y="0"/>
                  <a:pt x="397026" y="88877"/>
                  <a:pt x="397026" y="198513"/>
                </a:cubicBezTo>
                <a:lnTo>
                  <a:pt x="397026" y="198513"/>
                </a:lnTo>
                <a:cubicBezTo>
                  <a:pt x="397026" y="308149"/>
                  <a:pt x="308149" y="397026"/>
                  <a:pt x="198513" y="397026"/>
                </a:cubicBezTo>
                <a:lnTo>
                  <a:pt x="198513" y="397026"/>
                </a:lnTo>
                <a:cubicBezTo>
                  <a:pt x="88877" y="397026"/>
                  <a:pt x="0" y="308149"/>
                  <a:pt x="0" y="198513"/>
                </a:cubicBezTo>
                <a:lnTo>
                  <a:pt x="0" y="198513"/>
                </a:lnTo>
                <a:cubicBezTo>
                  <a:pt x="0" y="88877"/>
                  <a:pt x="88877" y="0"/>
                  <a:pt x="198513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7" name="Text 25"/>
          <p:cNvSpPr/>
          <p:nvPr/>
        </p:nvSpPr>
        <p:spPr>
          <a:xfrm>
            <a:off x="4385894" y="1637731"/>
            <a:ext cx="479739" cy="3970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03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923533" y="1621189"/>
            <a:ext cx="1331691" cy="2315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Puesta en Marcha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923533" y="1852787"/>
            <a:ext cx="1315148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3-6 meses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427251" y="2150556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548995" y="2150556"/>
            <a:ext cx="2258084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Selección y equipamiento de viviendas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4427251" y="2382155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548995" y="2382155"/>
            <a:ext cx="2200185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Primeras incorporaciones al programa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4427251" y="2613753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4548995" y="2613753"/>
            <a:ext cx="2076114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Alta en suministros y domiciliación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4427251" y="2845351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4548995" y="2845351"/>
            <a:ext cx="1133178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Empadronamiento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4427251" y="3076950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4548995" y="3076950"/>
            <a:ext cx="1612917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Apertura cuentas bancarias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427251" y="3374719"/>
            <a:ext cx="3366448" cy="330855"/>
          </a:xfrm>
          <a:custGeom>
            <a:avLst/>
            <a:gdLst/>
            <a:ahLst/>
            <a:cxnLst/>
            <a:rect l="l" t="t" r="r" b="b"/>
            <a:pathLst>
              <a:path w="3366448" h="330855">
                <a:moveTo>
                  <a:pt x="0" y="0"/>
                </a:moveTo>
                <a:lnTo>
                  <a:pt x="3366448" y="0"/>
                </a:lnTo>
                <a:lnTo>
                  <a:pt x="3366448" y="330855"/>
                </a:lnTo>
                <a:lnTo>
                  <a:pt x="0" y="330855"/>
                </a:lnTo>
                <a:lnTo>
                  <a:pt x="0" y="0"/>
                </a:ln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4427251" y="3374719"/>
            <a:ext cx="3432619" cy="330855"/>
          </a:xfrm>
          <a:prstGeom prst="rect">
            <a:avLst/>
          </a:prstGeom>
          <a:noFill/>
          <a:ln/>
        </p:spPr>
        <p:txBody>
          <a:bodyPr wrap="square" lIns="66171" tIns="66171" rIns="66171" bIns="66171" rtlCol="0" anchor="ctr"/>
          <a:lstStyle/>
          <a:p>
            <a:pPr>
              <a:lnSpc>
                <a:spcPct val="130000"/>
              </a:lnSpc>
            </a:pPr>
            <a:r>
              <a:rPr lang="en-US" sz="1042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Hito:</a:t>
            </a:r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Primeras viviendas habitadas y equipo operativo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143164" y="1455761"/>
            <a:ext cx="3713845" cy="2415240"/>
          </a:xfrm>
          <a:custGeom>
            <a:avLst/>
            <a:gdLst/>
            <a:ahLst/>
            <a:cxnLst/>
            <a:rect l="l" t="t" r="r" b="b"/>
            <a:pathLst>
              <a:path w="3713845" h="2415240">
                <a:moveTo>
                  <a:pt x="0" y="0"/>
                </a:moveTo>
                <a:lnTo>
                  <a:pt x="3713845" y="0"/>
                </a:lnTo>
                <a:lnTo>
                  <a:pt x="3713845" y="2415240"/>
                </a:lnTo>
                <a:lnTo>
                  <a:pt x="0" y="241524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3" name="Shape 41"/>
          <p:cNvSpPr/>
          <p:nvPr/>
        </p:nvSpPr>
        <p:spPr>
          <a:xfrm>
            <a:off x="8143164" y="1455761"/>
            <a:ext cx="33085" cy="2415240"/>
          </a:xfrm>
          <a:custGeom>
            <a:avLst/>
            <a:gdLst/>
            <a:ahLst/>
            <a:cxnLst/>
            <a:rect l="l" t="t" r="r" b="b"/>
            <a:pathLst>
              <a:path w="33085" h="2415240">
                <a:moveTo>
                  <a:pt x="0" y="0"/>
                </a:moveTo>
                <a:lnTo>
                  <a:pt x="33085" y="0"/>
                </a:lnTo>
                <a:lnTo>
                  <a:pt x="33085" y="2415240"/>
                </a:lnTo>
                <a:lnTo>
                  <a:pt x="0" y="241524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4" name="Shape 42"/>
          <p:cNvSpPr/>
          <p:nvPr/>
        </p:nvSpPr>
        <p:spPr>
          <a:xfrm>
            <a:off x="8325134" y="1637731"/>
            <a:ext cx="397026" cy="397026"/>
          </a:xfrm>
          <a:custGeom>
            <a:avLst/>
            <a:gdLst/>
            <a:ahLst/>
            <a:cxnLst/>
            <a:rect l="l" t="t" r="r" b="b"/>
            <a:pathLst>
              <a:path w="397026" h="397026">
                <a:moveTo>
                  <a:pt x="198513" y="0"/>
                </a:moveTo>
                <a:lnTo>
                  <a:pt x="198513" y="0"/>
                </a:lnTo>
                <a:cubicBezTo>
                  <a:pt x="308149" y="0"/>
                  <a:pt x="397026" y="88877"/>
                  <a:pt x="397026" y="198513"/>
                </a:cubicBezTo>
                <a:lnTo>
                  <a:pt x="397026" y="198513"/>
                </a:lnTo>
                <a:cubicBezTo>
                  <a:pt x="397026" y="308149"/>
                  <a:pt x="308149" y="397026"/>
                  <a:pt x="198513" y="397026"/>
                </a:cubicBezTo>
                <a:lnTo>
                  <a:pt x="198513" y="397026"/>
                </a:lnTo>
                <a:cubicBezTo>
                  <a:pt x="88877" y="397026"/>
                  <a:pt x="0" y="308149"/>
                  <a:pt x="0" y="198513"/>
                </a:cubicBezTo>
                <a:lnTo>
                  <a:pt x="0" y="198513"/>
                </a:lnTo>
                <a:cubicBezTo>
                  <a:pt x="0" y="88877"/>
                  <a:pt x="88877" y="0"/>
                  <a:pt x="198513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5" name="Text 43"/>
          <p:cNvSpPr/>
          <p:nvPr/>
        </p:nvSpPr>
        <p:spPr>
          <a:xfrm>
            <a:off x="8283777" y="1637731"/>
            <a:ext cx="479739" cy="3970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03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821417" y="1621189"/>
            <a:ext cx="1356505" cy="2315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Desarrollo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8821417" y="1852787"/>
            <a:ext cx="1339962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Duración del proyecto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8325134" y="2150556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8446879" y="2150556"/>
            <a:ext cx="1910687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Seguimiento y revisión continua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325134" y="2382155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8446879" y="2382155"/>
            <a:ext cx="193550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Coordinación interna del equipo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8325134" y="2613753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8446879" y="2613753"/>
            <a:ext cx="1786616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Gestión de salidas planificadas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8325134" y="2845351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8446879" y="2845351"/>
            <a:ext cx="1373047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Evaluación continuada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8325134" y="3076950"/>
            <a:ext cx="12407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8446879" y="3076950"/>
            <a:ext cx="187760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Reuniones de equipo periódicas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8325134" y="3374719"/>
            <a:ext cx="3366448" cy="330855"/>
          </a:xfrm>
          <a:custGeom>
            <a:avLst/>
            <a:gdLst/>
            <a:ahLst/>
            <a:cxnLst/>
            <a:rect l="l" t="t" r="r" b="b"/>
            <a:pathLst>
              <a:path w="3366448" h="330855">
                <a:moveTo>
                  <a:pt x="0" y="0"/>
                </a:moveTo>
                <a:lnTo>
                  <a:pt x="3366448" y="0"/>
                </a:lnTo>
                <a:lnTo>
                  <a:pt x="3366448" y="330855"/>
                </a:lnTo>
                <a:lnTo>
                  <a:pt x="0" y="330855"/>
                </a:lnTo>
                <a:lnTo>
                  <a:pt x="0" y="0"/>
                </a:ln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59" name="Text 57"/>
          <p:cNvSpPr/>
          <p:nvPr/>
        </p:nvSpPr>
        <p:spPr>
          <a:xfrm>
            <a:off x="8325134" y="3374719"/>
            <a:ext cx="3432619" cy="330855"/>
          </a:xfrm>
          <a:prstGeom prst="rect">
            <a:avLst/>
          </a:prstGeom>
          <a:noFill/>
          <a:ln/>
        </p:spPr>
        <p:txBody>
          <a:bodyPr wrap="square" lIns="66171" tIns="66171" rIns="66171" bIns="66171" rtlCol="0" anchor="ctr"/>
          <a:lstStyle/>
          <a:p>
            <a:pPr>
              <a:lnSpc>
                <a:spcPct val="130000"/>
              </a:lnSpc>
            </a:pPr>
            <a:r>
              <a:rPr lang="en-US" sz="1042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Hito:</a:t>
            </a:r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Evaluación continuada y gestión de salidas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330855" y="4036429"/>
            <a:ext cx="5682431" cy="2291170"/>
          </a:xfrm>
          <a:custGeom>
            <a:avLst/>
            <a:gdLst/>
            <a:ahLst/>
            <a:cxnLst/>
            <a:rect l="l" t="t" r="r" b="b"/>
            <a:pathLst>
              <a:path w="5682431" h="2291170">
                <a:moveTo>
                  <a:pt x="0" y="0"/>
                </a:moveTo>
                <a:lnTo>
                  <a:pt x="5682431" y="0"/>
                </a:lnTo>
                <a:lnTo>
                  <a:pt x="5682431" y="2291170"/>
                </a:lnTo>
                <a:lnTo>
                  <a:pt x="0" y="229117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61" name="Shape 59"/>
          <p:cNvSpPr/>
          <p:nvPr/>
        </p:nvSpPr>
        <p:spPr>
          <a:xfrm>
            <a:off x="516961" y="4243213"/>
            <a:ext cx="148885" cy="148885"/>
          </a:xfrm>
          <a:custGeom>
            <a:avLst/>
            <a:gdLst/>
            <a:ahLst/>
            <a:cxnLst/>
            <a:rect l="l" t="t" r="r" b="b"/>
            <a:pathLst>
              <a:path w="148885" h="148885">
                <a:moveTo>
                  <a:pt x="80782" y="2501"/>
                </a:moveTo>
                <a:cubicBezTo>
                  <a:pt x="77205" y="-814"/>
                  <a:pt x="71680" y="-814"/>
                  <a:pt x="68132" y="2501"/>
                </a:cubicBezTo>
                <a:lnTo>
                  <a:pt x="2995" y="62985"/>
                </a:lnTo>
                <a:cubicBezTo>
                  <a:pt x="204" y="65602"/>
                  <a:pt x="-727" y="69644"/>
                  <a:pt x="669" y="73192"/>
                </a:cubicBezTo>
                <a:cubicBezTo>
                  <a:pt x="2065" y="76740"/>
                  <a:pt x="5467" y="79095"/>
                  <a:pt x="9305" y="79095"/>
                </a:cubicBezTo>
                <a:lnTo>
                  <a:pt x="13958" y="79095"/>
                </a:lnTo>
                <a:lnTo>
                  <a:pt x="13958" y="130274"/>
                </a:lnTo>
                <a:cubicBezTo>
                  <a:pt x="13958" y="140539"/>
                  <a:pt x="22304" y="148885"/>
                  <a:pt x="32569" y="148885"/>
                </a:cubicBezTo>
                <a:lnTo>
                  <a:pt x="116316" y="148885"/>
                </a:lnTo>
                <a:cubicBezTo>
                  <a:pt x="126581" y="148885"/>
                  <a:pt x="134927" y="140539"/>
                  <a:pt x="134927" y="130274"/>
                </a:cubicBezTo>
                <a:lnTo>
                  <a:pt x="134927" y="79095"/>
                </a:lnTo>
                <a:lnTo>
                  <a:pt x="139579" y="79095"/>
                </a:lnTo>
                <a:cubicBezTo>
                  <a:pt x="143418" y="79095"/>
                  <a:pt x="146849" y="76740"/>
                  <a:pt x="148245" y="73192"/>
                </a:cubicBezTo>
                <a:cubicBezTo>
                  <a:pt x="149641" y="69644"/>
                  <a:pt x="148710" y="65573"/>
                  <a:pt x="145919" y="62985"/>
                </a:cubicBezTo>
                <a:lnTo>
                  <a:pt x="80782" y="2501"/>
                </a:lnTo>
                <a:close/>
                <a:moveTo>
                  <a:pt x="69790" y="93053"/>
                </a:moveTo>
                <a:lnTo>
                  <a:pt x="79095" y="93053"/>
                </a:lnTo>
                <a:cubicBezTo>
                  <a:pt x="86801" y="93053"/>
                  <a:pt x="93053" y="99305"/>
                  <a:pt x="93053" y="107011"/>
                </a:cubicBezTo>
                <a:lnTo>
                  <a:pt x="93053" y="134927"/>
                </a:lnTo>
                <a:lnTo>
                  <a:pt x="55832" y="134927"/>
                </a:lnTo>
                <a:lnTo>
                  <a:pt x="55832" y="107011"/>
                </a:lnTo>
                <a:cubicBezTo>
                  <a:pt x="55832" y="99305"/>
                  <a:pt x="62084" y="93053"/>
                  <a:pt x="69790" y="93053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2" name="Text 60"/>
          <p:cNvSpPr/>
          <p:nvPr/>
        </p:nvSpPr>
        <p:spPr>
          <a:xfrm>
            <a:off x="686524" y="4201856"/>
            <a:ext cx="5235777" cy="2315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2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Características de Viviendas HF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521096" y="4565796"/>
            <a:ext cx="115799" cy="132342"/>
          </a:xfrm>
          <a:custGeom>
            <a:avLst/>
            <a:gdLst/>
            <a:ahLst/>
            <a:cxnLst/>
            <a:rect l="l" t="t" r="r" b="b"/>
            <a:pathLst>
              <a:path w="115799" h="132342">
                <a:moveTo>
                  <a:pt x="112387" y="18119"/>
                </a:moveTo>
                <a:cubicBezTo>
                  <a:pt x="116084" y="20808"/>
                  <a:pt x="116911" y="25977"/>
                  <a:pt x="114222" y="29674"/>
                </a:cubicBezTo>
                <a:lnTo>
                  <a:pt x="48051" y="120659"/>
                </a:lnTo>
                <a:cubicBezTo>
                  <a:pt x="46630" y="122623"/>
                  <a:pt x="44433" y="123838"/>
                  <a:pt x="42003" y="124045"/>
                </a:cubicBezTo>
                <a:cubicBezTo>
                  <a:pt x="39573" y="124251"/>
                  <a:pt x="37221" y="123347"/>
                  <a:pt x="35515" y="121641"/>
                </a:cubicBezTo>
                <a:lnTo>
                  <a:pt x="2430" y="88555"/>
                </a:lnTo>
                <a:cubicBezTo>
                  <a:pt x="-801" y="85324"/>
                  <a:pt x="-801" y="80077"/>
                  <a:pt x="2430" y="76846"/>
                </a:cubicBezTo>
                <a:cubicBezTo>
                  <a:pt x="5661" y="73615"/>
                  <a:pt x="10908" y="73615"/>
                  <a:pt x="14139" y="76846"/>
                </a:cubicBezTo>
                <a:lnTo>
                  <a:pt x="40375" y="103082"/>
                </a:lnTo>
                <a:lnTo>
                  <a:pt x="100859" y="19929"/>
                </a:lnTo>
                <a:cubicBezTo>
                  <a:pt x="103547" y="16233"/>
                  <a:pt x="108717" y="15405"/>
                  <a:pt x="112413" y="1809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4" name="Text 62"/>
          <p:cNvSpPr/>
          <p:nvPr/>
        </p:nvSpPr>
        <p:spPr>
          <a:xfrm>
            <a:off x="727881" y="4532711"/>
            <a:ext cx="2431783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Normalizadas</a:t>
            </a:r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en mercado de alquiler libre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521096" y="4830480"/>
            <a:ext cx="115799" cy="132342"/>
          </a:xfrm>
          <a:custGeom>
            <a:avLst/>
            <a:gdLst/>
            <a:ahLst/>
            <a:cxnLst/>
            <a:rect l="l" t="t" r="r" b="b"/>
            <a:pathLst>
              <a:path w="115799" h="132342">
                <a:moveTo>
                  <a:pt x="112387" y="18119"/>
                </a:moveTo>
                <a:cubicBezTo>
                  <a:pt x="116084" y="20808"/>
                  <a:pt x="116911" y="25977"/>
                  <a:pt x="114222" y="29674"/>
                </a:cubicBezTo>
                <a:lnTo>
                  <a:pt x="48051" y="120659"/>
                </a:lnTo>
                <a:cubicBezTo>
                  <a:pt x="46630" y="122623"/>
                  <a:pt x="44433" y="123838"/>
                  <a:pt x="42003" y="124045"/>
                </a:cubicBezTo>
                <a:cubicBezTo>
                  <a:pt x="39573" y="124251"/>
                  <a:pt x="37221" y="123347"/>
                  <a:pt x="35515" y="121641"/>
                </a:cubicBezTo>
                <a:lnTo>
                  <a:pt x="2430" y="88555"/>
                </a:lnTo>
                <a:cubicBezTo>
                  <a:pt x="-801" y="85324"/>
                  <a:pt x="-801" y="80077"/>
                  <a:pt x="2430" y="76846"/>
                </a:cubicBezTo>
                <a:cubicBezTo>
                  <a:pt x="5661" y="73615"/>
                  <a:pt x="10908" y="73615"/>
                  <a:pt x="14139" y="76846"/>
                </a:cubicBezTo>
                <a:lnTo>
                  <a:pt x="40375" y="103082"/>
                </a:lnTo>
                <a:lnTo>
                  <a:pt x="100859" y="19929"/>
                </a:lnTo>
                <a:cubicBezTo>
                  <a:pt x="103547" y="16233"/>
                  <a:pt x="108717" y="15405"/>
                  <a:pt x="112413" y="1809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6" name="Text 64"/>
          <p:cNvSpPr/>
          <p:nvPr/>
        </p:nvSpPr>
        <p:spPr>
          <a:xfrm>
            <a:off x="727881" y="4797395"/>
            <a:ext cx="2845351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Individuales</a:t>
            </a:r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(no compartidas entre participantes)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521096" y="5095164"/>
            <a:ext cx="115799" cy="132342"/>
          </a:xfrm>
          <a:custGeom>
            <a:avLst/>
            <a:gdLst/>
            <a:ahLst/>
            <a:cxnLst/>
            <a:rect l="l" t="t" r="r" b="b"/>
            <a:pathLst>
              <a:path w="115799" h="132342">
                <a:moveTo>
                  <a:pt x="112387" y="18119"/>
                </a:moveTo>
                <a:cubicBezTo>
                  <a:pt x="116084" y="20808"/>
                  <a:pt x="116911" y="25977"/>
                  <a:pt x="114222" y="29674"/>
                </a:cubicBezTo>
                <a:lnTo>
                  <a:pt x="48051" y="120659"/>
                </a:lnTo>
                <a:cubicBezTo>
                  <a:pt x="46630" y="122623"/>
                  <a:pt x="44433" y="123838"/>
                  <a:pt x="42003" y="124045"/>
                </a:cubicBezTo>
                <a:cubicBezTo>
                  <a:pt x="39573" y="124251"/>
                  <a:pt x="37221" y="123347"/>
                  <a:pt x="35515" y="121641"/>
                </a:cubicBezTo>
                <a:lnTo>
                  <a:pt x="2430" y="88555"/>
                </a:lnTo>
                <a:cubicBezTo>
                  <a:pt x="-801" y="85324"/>
                  <a:pt x="-801" y="80077"/>
                  <a:pt x="2430" y="76846"/>
                </a:cubicBezTo>
                <a:cubicBezTo>
                  <a:pt x="5661" y="73615"/>
                  <a:pt x="10908" y="73615"/>
                  <a:pt x="14139" y="76846"/>
                </a:cubicBezTo>
                <a:lnTo>
                  <a:pt x="40375" y="103082"/>
                </a:lnTo>
                <a:lnTo>
                  <a:pt x="100859" y="19929"/>
                </a:lnTo>
                <a:cubicBezTo>
                  <a:pt x="103547" y="16233"/>
                  <a:pt x="108717" y="15405"/>
                  <a:pt x="112413" y="1809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8" name="Text 66"/>
          <p:cNvSpPr/>
          <p:nvPr/>
        </p:nvSpPr>
        <p:spPr>
          <a:xfrm>
            <a:off x="727881" y="5062079"/>
            <a:ext cx="2448326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Scattered site</a:t>
            </a:r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(dispersas, no concentradas)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521096" y="5359848"/>
            <a:ext cx="115799" cy="132342"/>
          </a:xfrm>
          <a:custGeom>
            <a:avLst/>
            <a:gdLst/>
            <a:ahLst/>
            <a:cxnLst/>
            <a:rect l="l" t="t" r="r" b="b"/>
            <a:pathLst>
              <a:path w="115799" h="132342">
                <a:moveTo>
                  <a:pt x="112387" y="18119"/>
                </a:moveTo>
                <a:cubicBezTo>
                  <a:pt x="116084" y="20808"/>
                  <a:pt x="116911" y="25977"/>
                  <a:pt x="114222" y="29674"/>
                </a:cubicBezTo>
                <a:lnTo>
                  <a:pt x="48051" y="120659"/>
                </a:lnTo>
                <a:cubicBezTo>
                  <a:pt x="46630" y="122623"/>
                  <a:pt x="44433" y="123838"/>
                  <a:pt x="42003" y="124045"/>
                </a:cubicBezTo>
                <a:cubicBezTo>
                  <a:pt x="39573" y="124251"/>
                  <a:pt x="37221" y="123347"/>
                  <a:pt x="35515" y="121641"/>
                </a:cubicBezTo>
                <a:lnTo>
                  <a:pt x="2430" y="88555"/>
                </a:lnTo>
                <a:cubicBezTo>
                  <a:pt x="-801" y="85324"/>
                  <a:pt x="-801" y="80077"/>
                  <a:pt x="2430" y="76846"/>
                </a:cubicBezTo>
                <a:cubicBezTo>
                  <a:pt x="5661" y="73615"/>
                  <a:pt x="10908" y="73615"/>
                  <a:pt x="14139" y="76846"/>
                </a:cubicBezTo>
                <a:lnTo>
                  <a:pt x="40375" y="103082"/>
                </a:lnTo>
                <a:lnTo>
                  <a:pt x="100859" y="19929"/>
                </a:lnTo>
                <a:cubicBezTo>
                  <a:pt x="103547" y="16233"/>
                  <a:pt x="108717" y="15405"/>
                  <a:pt x="112413" y="1809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0" name="Text 68"/>
          <p:cNvSpPr/>
          <p:nvPr/>
        </p:nvSpPr>
        <p:spPr>
          <a:xfrm>
            <a:off x="727881" y="5326763"/>
            <a:ext cx="2208456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Accesibles</a:t>
            </a:r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y con buena comunicación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521096" y="5624532"/>
            <a:ext cx="115799" cy="132342"/>
          </a:xfrm>
          <a:custGeom>
            <a:avLst/>
            <a:gdLst/>
            <a:ahLst/>
            <a:cxnLst/>
            <a:rect l="l" t="t" r="r" b="b"/>
            <a:pathLst>
              <a:path w="115799" h="132342">
                <a:moveTo>
                  <a:pt x="112387" y="18119"/>
                </a:moveTo>
                <a:cubicBezTo>
                  <a:pt x="116084" y="20808"/>
                  <a:pt x="116911" y="25977"/>
                  <a:pt x="114222" y="29674"/>
                </a:cubicBezTo>
                <a:lnTo>
                  <a:pt x="48051" y="120659"/>
                </a:lnTo>
                <a:cubicBezTo>
                  <a:pt x="46630" y="122623"/>
                  <a:pt x="44433" y="123838"/>
                  <a:pt x="42003" y="124045"/>
                </a:cubicBezTo>
                <a:cubicBezTo>
                  <a:pt x="39573" y="124251"/>
                  <a:pt x="37221" y="123347"/>
                  <a:pt x="35515" y="121641"/>
                </a:cubicBezTo>
                <a:lnTo>
                  <a:pt x="2430" y="88555"/>
                </a:lnTo>
                <a:cubicBezTo>
                  <a:pt x="-801" y="85324"/>
                  <a:pt x="-801" y="80077"/>
                  <a:pt x="2430" y="76846"/>
                </a:cubicBezTo>
                <a:cubicBezTo>
                  <a:pt x="5661" y="73615"/>
                  <a:pt x="10908" y="73615"/>
                  <a:pt x="14139" y="76846"/>
                </a:cubicBezTo>
                <a:lnTo>
                  <a:pt x="40375" y="103082"/>
                </a:lnTo>
                <a:lnTo>
                  <a:pt x="100859" y="19929"/>
                </a:lnTo>
                <a:cubicBezTo>
                  <a:pt x="103547" y="16233"/>
                  <a:pt x="108717" y="15405"/>
                  <a:pt x="112413" y="1809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2" name="Text 70"/>
          <p:cNvSpPr/>
          <p:nvPr/>
        </p:nvSpPr>
        <p:spPr>
          <a:xfrm>
            <a:off x="727881" y="5591446"/>
            <a:ext cx="2365612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Estado adecuado</a:t>
            </a:r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(sin humedades graves)</a:t>
            </a:r>
            <a:endParaRPr lang="en-US" sz="1600" dirty="0"/>
          </a:p>
        </p:txBody>
      </p:sp>
      <p:sp>
        <p:nvSpPr>
          <p:cNvPr id="73" name="Shape 71"/>
          <p:cNvSpPr/>
          <p:nvPr/>
        </p:nvSpPr>
        <p:spPr>
          <a:xfrm>
            <a:off x="6177680" y="4036429"/>
            <a:ext cx="5682431" cy="2291170"/>
          </a:xfrm>
          <a:custGeom>
            <a:avLst/>
            <a:gdLst/>
            <a:ahLst/>
            <a:cxnLst/>
            <a:rect l="l" t="t" r="r" b="b"/>
            <a:pathLst>
              <a:path w="5682431" h="2291170">
                <a:moveTo>
                  <a:pt x="0" y="0"/>
                </a:moveTo>
                <a:lnTo>
                  <a:pt x="5682431" y="0"/>
                </a:lnTo>
                <a:lnTo>
                  <a:pt x="5682431" y="2291170"/>
                </a:lnTo>
                <a:lnTo>
                  <a:pt x="0" y="229117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74" name="Shape 72"/>
          <p:cNvSpPr/>
          <p:nvPr/>
        </p:nvSpPr>
        <p:spPr>
          <a:xfrm>
            <a:off x="6373091" y="4243213"/>
            <a:ext cx="130274" cy="148885"/>
          </a:xfrm>
          <a:custGeom>
            <a:avLst/>
            <a:gdLst/>
            <a:ahLst/>
            <a:cxnLst/>
            <a:rect l="l" t="t" r="r" b="b"/>
            <a:pathLst>
              <a:path w="130274" h="148885">
                <a:moveTo>
                  <a:pt x="21315" y="55832"/>
                </a:moveTo>
                <a:cubicBezTo>
                  <a:pt x="29312" y="28934"/>
                  <a:pt x="54232" y="9305"/>
                  <a:pt x="83748" y="9305"/>
                </a:cubicBezTo>
                <a:lnTo>
                  <a:pt x="102358" y="9305"/>
                </a:lnTo>
                <a:cubicBezTo>
                  <a:pt x="107505" y="9305"/>
                  <a:pt x="111664" y="13464"/>
                  <a:pt x="111664" y="18611"/>
                </a:cubicBezTo>
                <a:cubicBezTo>
                  <a:pt x="111664" y="23758"/>
                  <a:pt x="107505" y="27916"/>
                  <a:pt x="102358" y="27916"/>
                </a:cubicBezTo>
                <a:lnTo>
                  <a:pt x="83748" y="27916"/>
                </a:lnTo>
                <a:cubicBezTo>
                  <a:pt x="64672" y="27916"/>
                  <a:pt x="48271" y="39402"/>
                  <a:pt x="41089" y="55832"/>
                </a:cubicBezTo>
                <a:lnTo>
                  <a:pt x="79095" y="55832"/>
                </a:lnTo>
                <a:cubicBezTo>
                  <a:pt x="82962" y="55832"/>
                  <a:pt x="86074" y="58943"/>
                  <a:pt x="86074" y="62811"/>
                </a:cubicBezTo>
                <a:cubicBezTo>
                  <a:pt x="86074" y="66678"/>
                  <a:pt x="82962" y="69790"/>
                  <a:pt x="79095" y="69790"/>
                </a:cubicBezTo>
                <a:lnTo>
                  <a:pt x="37454" y="69790"/>
                </a:lnTo>
                <a:cubicBezTo>
                  <a:pt x="37308" y="71331"/>
                  <a:pt x="37221" y="72872"/>
                  <a:pt x="37221" y="74442"/>
                </a:cubicBezTo>
                <a:cubicBezTo>
                  <a:pt x="37221" y="76013"/>
                  <a:pt x="37308" y="77554"/>
                  <a:pt x="37454" y="79095"/>
                </a:cubicBezTo>
                <a:lnTo>
                  <a:pt x="79095" y="79095"/>
                </a:lnTo>
                <a:cubicBezTo>
                  <a:pt x="82962" y="79095"/>
                  <a:pt x="86074" y="82206"/>
                  <a:pt x="86074" y="86074"/>
                </a:cubicBezTo>
                <a:cubicBezTo>
                  <a:pt x="86074" y="89941"/>
                  <a:pt x="82962" y="93053"/>
                  <a:pt x="79095" y="93053"/>
                </a:cubicBezTo>
                <a:lnTo>
                  <a:pt x="41089" y="93053"/>
                </a:lnTo>
                <a:cubicBezTo>
                  <a:pt x="48271" y="109483"/>
                  <a:pt x="64672" y="120969"/>
                  <a:pt x="83748" y="120969"/>
                </a:cubicBezTo>
                <a:lnTo>
                  <a:pt x="102358" y="120969"/>
                </a:lnTo>
                <a:cubicBezTo>
                  <a:pt x="107505" y="120969"/>
                  <a:pt x="111664" y="125127"/>
                  <a:pt x="111664" y="130274"/>
                </a:cubicBezTo>
                <a:cubicBezTo>
                  <a:pt x="111664" y="135421"/>
                  <a:pt x="107505" y="139579"/>
                  <a:pt x="102358" y="139579"/>
                </a:cubicBezTo>
                <a:lnTo>
                  <a:pt x="83748" y="139579"/>
                </a:lnTo>
                <a:cubicBezTo>
                  <a:pt x="54232" y="139579"/>
                  <a:pt x="29312" y="119951"/>
                  <a:pt x="21315" y="93053"/>
                </a:cubicBezTo>
                <a:lnTo>
                  <a:pt x="11632" y="93053"/>
                </a:lnTo>
                <a:cubicBezTo>
                  <a:pt x="7764" y="93053"/>
                  <a:pt x="4653" y="89941"/>
                  <a:pt x="4653" y="86074"/>
                </a:cubicBezTo>
                <a:cubicBezTo>
                  <a:pt x="4653" y="82206"/>
                  <a:pt x="7764" y="79095"/>
                  <a:pt x="11632" y="79095"/>
                </a:cubicBezTo>
                <a:lnTo>
                  <a:pt x="18785" y="79095"/>
                </a:lnTo>
                <a:cubicBezTo>
                  <a:pt x="18582" y="76042"/>
                  <a:pt x="18582" y="72843"/>
                  <a:pt x="18785" y="69790"/>
                </a:cubicBezTo>
                <a:lnTo>
                  <a:pt x="11632" y="69790"/>
                </a:lnTo>
                <a:cubicBezTo>
                  <a:pt x="7764" y="69790"/>
                  <a:pt x="4653" y="66678"/>
                  <a:pt x="4653" y="62811"/>
                </a:cubicBezTo>
                <a:cubicBezTo>
                  <a:pt x="4653" y="58943"/>
                  <a:pt x="7764" y="55832"/>
                  <a:pt x="11632" y="55832"/>
                </a:cubicBezTo>
                <a:lnTo>
                  <a:pt x="21315" y="55832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5" name="Text 73"/>
          <p:cNvSpPr/>
          <p:nvPr/>
        </p:nvSpPr>
        <p:spPr>
          <a:xfrm>
            <a:off x="6533349" y="4201856"/>
            <a:ext cx="5235777" cy="2315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2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Dotación de Viviendas</a:t>
            </a:r>
            <a:endParaRPr lang="en-US" sz="1600" dirty="0"/>
          </a:p>
        </p:txBody>
      </p:sp>
      <p:sp>
        <p:nvSpPr>
          <p:cNvPr id="76" name="Text 74"/>
          <p:cNvSpPr/>
          <p:nvPr/>
        </p:nvSpPr>
        <p:spPr>
          <a:xfrm>
            <a:off x="6343107" y="4532711"/>
            <a:ext cx="2423512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Dormitorio (cama, ropa de cama, armario)</a:t>
            </a:r>
            <a:endParaRPr lang="en-US" sz="1600" dirty="0"/>
          </a:p>
        </p:txBody>
      </p:sp>
      <p:sp>
        <p:nvSpPr>
          <p:cNvPr id="77" name="Text 75"/>
          <p:cNvSpPr/>
          <p:nvPr/>
        </p:nvSpPr>
        <p:spPr>
          <a:xfrm>
            <a:off x="11188709" y="4532711"/>
            <a:ext cx="570725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300-500€</a:t>
            </a:r>
            <a:endParaRPr lang="en-US" sz="1600" dirty="0"/>
          </a:p>
        </p:txBody>
      </p:sp>
      <p:sp>
        <p:nvSpPr>
          <p:cNvPr id="78" name="Text 76"/>
          <p:cNvSpPr/>
          <p:nvPr/>
        </p:nvSpPr>
        <p:spPr>
          <a:xfrm>
            <a:off x="6343107" y="4797395"/>
            <a:ext cx="1976858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Salón/comedor (mesa, sillas, sofá)</a:t>
            </a:r>
            <a:endParaRPr lang="en-US" sz="1600" dirty="0"/>
          </a:p>
        </p:txBody>
      </p:sp>
      <p:sp>
        <p:nvSpPr>
          <p:cNvPr id="79" name="Text 77"/>
          <p:cNvSpPr/>
          <p:nvPr/>
        </p:nvSpPr>
        <p:spPr>
          <a:xfrm>
            <a:off x="11158725" y="4797395"/>
            <a:ext cx="603810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200-400€</a:t>
            </a:r>
            <a:endParaRPr lang="en-US" sz="1600" dirty="0"/>
          </a:p>
        </p:txBody>
      </p:sp>
      <p:sp>
        <p:nvSpPr>
          <p:cNvPr id="80" name="Text 78"/>
          <p:cNvSpPr/>
          <p:nvPr/>
        </p:nvSpPr>
        <p:spPr>
          <a:xfrm>
            <a:off x="6343107" y="5062079"/>
            <a:ext cx="2109199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Cocina (nevera, microondas, vajilla)</a:t>
            </a:r>
            <a:endParaRPr lang="en-US" sz="1600" dirty="0"/>
          </a:p>
        </p:txBody>
      </p:sp>
      <p:sp>
        <p:nvSpPr>
          <p:cNvPr id="81" name="Text 79"/>
          <p:cNvSpPr/>
          <p:nvPr/>
        </p:nvSpPr>
        <p:spPr>
          <a:xfrm>
            <a:off x="11158725" y="5062079"/>
            <a:ext cx="603810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200-400€</a:t>
            </a:r>
            <a:endParaRPr lang="en-US" sz="1600" dirty="0"/>
          </a:p>
        </p:txBody>
      </p:sp>
      <p:sp>
        <p:nvSpPr>
          <p:cNvPr id="82" name="Text 80"/>
          <p:cNvSpPr/>
          <p:nvPr/>
        </p:nvSpPr>
        <p:spPr>
          <a:xfrm>
            <a:off x="6343107" y="5326763"/>
            <a:ext cx="951208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Baño y limpieza</a:t>
            </a:r>
            <a:endParaRPr lang="en-US" sz="1600" dirty="0"/>
          </a:p>
        </p:txBody>
      </p:sp>
      <p:sp>
        <p:nvSpPr>
          <p:cNvPr id="83" name="Text 81"/>
          <p:cNvSpPr/>
          <p:nvPr/>
        </p:nvSpPr>
        <p:spPr>
          <a:xfrm>
            <a:off x="11180437" y="5326763"/>
            <a:ext cx="578996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100-200€</a:t>
            </a:r>
            <a:endParaRPr lang="en-US" sz="1600" dirty="0"/>
          </a:p>
        </p:txBody>
      </p:sp>
      <p:sp>
        <p:nvSpPr>
          <p:cNvPr id="84" name="Text 82"/>
          <p:cNvSpPr/>
          <p:nvPr/>
        </p:nvSpPr>
        <p:spPr>
          <a:xfrm>
            <a:off x="6343107" y="5591446"/>
            <a:ext cx="1083550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Electrónica básica</a:t>
            </a:r>
            <a:endParaRPr lang="en-US" sz="1600" dirty="0"/>
          </a:p>
        </p:txBody>
      </p:sp>
      <p:sp>
        <p:nvSpPr>
          <p:cNvPr id="85" name="Text 83"/>
          <p:cNvSpPr/>
          <p:nvPr/>
        </p:nvSpPr>
        <p:spPr>
          <a:xfrm>
            <a:off x="11180437" y="5591446"/>
            <a:ext cx="578996" cy="198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2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100-200€</a:t>
            </a:r>
            <a:endParaRPr lang="en-US" sz="1600" dirty="0"/>
          </a:p>
        </p:txBody>
      </p:sp>
      <p:sp>
        <p:nvSpPr>
          <p:cNvPr id="86" name="Shape 84"/>
          <p:cNvSpPr/>
          <p:nvPr/>
        </p:nvSpPr>
        <p:spPr>
          <a:xfrm>
            <a:off x="6343107" y="5860266"/>
            <a:ext cx="5351577" cy="8271"/>
          </a:xfrm>
          <a:custGeom>
            <a:avLst/>
            <a:gdLst/>
            <a:ahLst/>
            <a:cxnLst/>
            <a:rect l="l" t="t" r="r" b="b"/>
            <a:pathLst>
              <a:path w="5351577" h="8271">
                <a:moveTo>
                  <a:pt x="0" y="0"/>
                </a:moveTo>
                <a:lnTo>
                  <a:pt x="5351577" y="0"/>
                </a:lnTo>
                <a:lnTo>
                  <a:pt x="5351577" y="8271"/>
                </a:lnTo>
                <a:lnTo>
                  <a:pt x="0" y="8271"/>
                </a:lnTo>
                <a:lnTo>
                  <a:pt x="0" y="0"/>
                </a:lnTo>
                <a:close/>
              </a:path>
            </a:pathLst>
          </a:custGeom>
          <a:solidFill>
            <a:srgbClr val="D1D5DC"/>
          </a:solidFill>
          <a:ln/>
        </p:spPr>
      </p:sp>
      <p:sp>
        <p:nvSpPr>
          <p:cNvPr id="87" name="Text 85"/>
          <p:cNvSpPr/>
          <p:nvPr/>
        </p:nvSpPr>
        <p:spPr>
          <a:xfrm>
            <a:off x="6343107" y="5930573"/>
            <a:ext cx="1364776" cy="2315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2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TOTAL orientativo</a:t>
            </a:r>
            <a:endParaRPr lang="en-US" sz="1600" dirty="0"/>
          </a:p>
        </p:txBody>
      </p:sp>
      <p:sp>
        <p:nvSpPr>
          <p:cNvPr id="88" name="Text 86"/>
          <p:cNvSpPr/>
          <p:nvPr/>
        </p:nvSpPr>
        <p:spPr>
          <a:xfrm>
            <a:off x="11001569" y="5930573"/>
            <a:ext cx="769237" cy="2315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2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900-1.700€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2857" y="362857"/>
            <a:ext cx="11538857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spc="57" kern="0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3.2 COORDINACIÓN Y PRESUPUESTACIÓN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2857" y="653143"/>
            <a:ext cx="11629571" cy="3628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71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Coordinación Institucional y Gestión Económica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4196" y="1233714"/>
            <a:ext cx="204107" cy="181429"/>
          </a:xfrm>
          <a:custGeom>
            <a:avLst/>
            <a:gdLst/>
            <a:ahLst/>
            <a:cxnLst/>
            <a:rect l="l" t="t" r="r" b="b"/>
            <a:pathLst>
              <a:path w="204107" h="181429">
                <a:moveTo>
                  <a:pt x="87879" y="31183"/>
                </a:moveTo>
                <a:lnTo>
                  <a:pt x="116228" y="31183"/>
                </a:lnTo>
                <a:lnTo>
                  <a:pt x="116228" y="48192"/>
                </a:lnTo>
                <a:lnTo>
                  <a:pt x="87879" y="48192"/>
                </a:lnTo>
                <a:lnTo>
                  <a:pt x="87879" y="31183"/>
                </a:lnTo>
                <a:close/>
                <a:moveTo>
                  <a:pt x="85045" y="11339"/>
                </a:moveTo>
                <a:cubicBezTo>
                  <a:pt x="75654" y="11339"/>
                  <a:pt x="68036" y="18958"/>
                  <a:pt x="68036" y="28348"/>
                </a:cubicBezTo>
                <a:lnTo>
                  <a:pt x="68036" y="51027"/>
                </a:lnTo>
                <a:cubicBezTo>
                  <a:pt x="68036" y="60417"/>
                  <a:pt x="75654" y="68036"/>
                  <a:pt x="85045" y="68036"/>
                </a:cubicBezTo>
                <a:lnTo>
                  <a:pt x="90714" y="68036"/>
                </a:lnTo>
                <a:lnTo>
                  <a:pt x="90714" y="79375"/>
                </a:lnTo>
                <a:lnTo>
                  <a:pt x="11339" y="79375"/>
                </a:lnTo>
                <a:cubicBezTo>
                  <a:pt x="5067" y="79375"/>
                  <a:pt x="0" y="84442"/>
                  <a:pt x="0" y="90714"/>
                </a:cubicBezTo>
                <a:cubicBezTo>
                  <a:pt x="0" y="96986"/>
                  <a:pt x="5067" y="102054"/>
                  <a:pt x="11339" y="102054"/>
                </a:cubicBezTo>
                <a:lnTo>
                  <a:pt x="45357" y="102054"/>
                </a:lnTo>
                <a:lnTo>
                  <a:pt x="45357" y="113393"/>
                </a:lnTo>
                <a:lnTo>
                  <a:pt x="39688" y="113393"/>
                </a:lnTo>
                <a:cubicBezTo>
                  <a:pt x="30297" y="113393"/>
                  <a:pt x="22679" y="121011"/>
                  <a:pt x="22679" y="130402"/>
                </a:cubicBezTo>
                <a:lnTo>
                  <a:pt x="22679" y="153080"/>
                </a:lnTo>
                <a:cubicBezTo>
                  <a:pt x="22679" y="162471"/>
                  <a:pt x="30297" y="170089"/>
                  <a:pt x="39688" y="170089"/>
                </a:cubicBezTo>
                <a:lnTo>
                  <a:pt x="73705" y="170089"/>
                </a:lnTo>
                <a:cubicBezTo>
                  <a:pt x="83096" y="170089"/>
                  <a:pt x="90714" y="162471"/>
                  <a:pt x="90714" y="153080"/>
                </a:cubicBezTo>
                <a:lnTo>
                  <a:pt x="90714" y="130402"/>
                </a:lnTo>
                <a:cubicBezTo>
                  <a:pt x="90714" y="121011"/>
                  <a:pt x="83096" y="113393"/>
                  <a:pt x="73705" y="113393"/>
                </a:cubicBezTo>
                <a:lnTo>
                  <a:pt x="68036" y="113393"/>
                </a:lnTo>
                <a:lnTo>
                  <a:pt x="68036" y="102054"/>
                </a:lnTo>
                <a:lnTo>
                  <a:pt x="136071" y="102054"/>
                </a:lnTo>
                <a:lnTo>
                  <a:pt x="136071" y="113393"/>
                </a:lnTo>
                <a:lnTo>
                  <a:pt x="130402" y="113393"/>
                </a:lnTo>
                <a:cubicBezTo>
                  <a:pt x="121011" y="113393"/>
                  <a:pt x="113393" y="121011"/>
                  <a:pt x="113393" y="130402"/>
                </a:cubicBezTo>
                <a:lnTo>
                  <a:pt x="113393" y="153080"/>
                </a:lnTo>
                <a:cubicBezTo>
                  <a:pt x="113393" y="162471"/>
                  <a:pt x="121011" y="170089"/>
                  <a:pt x="130402" y="170089"/>
                </a:cubicBezTo>
                <a:lnTo>
                  <a:pt x="164420" y="170089"/>
                </a:lnTo>
                <a:cubicBezTo>
                  <a:pt x="173810" y="170089"/>
                  <a:pt x="181429" y="162471"/>
                  <a:pt x="181429" y="153080"/>
                </a:cubicBezTo>
                <a:lnTo>
                  <a:pt x="181429" y="130402"/>
                </a:lnTo>
                <a:cubicBezTo>
                  <a:pt x="181429" y="121011"/>
                  <a:pt x="173810" y="113393"/>
                  <a:pt x="164420" y="113393"/>
                </a:cubicBezTo>
                <a:lnTo>
                  <a:pt x="158750" y="113393"/>
                </a:lnTo>
                <a:lnTo>
                  <a:pt x="158750" y="102054"/>
                </a:lnTo>
                <a:lnTo>
                  <a:pt x="192768" y="102054"/>
                </a:lnTo>
                <a:cubicBezTo>
                  <a:pt x="199040" y="102054"/>
                  <a:pt x="204107" y="96986"/>
                  <a:pt x="204107" y="90714"/>
                </a:cubicBezTo>
                <a:cubicBezTo>
                  <a:pt x="204107" y="84442"/>
                  <a:pt x="199040" y="79375"/>
                  <a:pt x="192768" y="79375"/>
                </a:cubicBezTo>
                <a:lnTo>
                  <a:pt x="113393" y="79375"/>
                </a:lnTo>
                <a:lnTo>
                  <a:pt x="113393" y="68036"/>
                </a:lnTo>
                <a:lnTo>
                  <a:pt x="119063" y="68036"/>
                </a:lnTo>
                <a:cubicBezTo>
                  <a:pt x="128453" y="68036"/>
                  <a:pt x="136071" y="60417"/>
                  <a:pt x="136071" y="51027"/>
                </a:cubicBezTo>
                <a:lnTo>
                  <a:pt x="136071" y="28348"/>
                </a:lnTo>
                <a:cubicBezTo>
                  <a:pt x="136071" y="18958"/>
                  <a:pt x="128453" y="11339"/>
                  <a:pt x="119063" y="11339"/>
                </a:cubicBezTo>
                <a:lnTo>
                  <a:pt x="85045" y="11339"/>
                </a:lnTo>
                <a:close/>
                <a:moveTo>
                  <a:pt x="158750" y="133237"/>
                </a:moveTo>
                <a:lnTo>
                  <a:pt x="161585" y="133237"/>
                </a:lnTo>
                <a:lnTo>
                  <a:pt x="161585" y="150246"/>
                </a:lnTo>
                <a:lnTo>
                  <a:pt x="133237" y="150246"/>
                </a:lnTo>
                <a:lnTo>
                  <a:pt x="133237" y="133237"/>
                </a:lnTo>
                <a:lnTo>
                  <a:pt x="158750" y="133237"/>
                </a:lnTo>
                <a:close/>
                <a:moveTo>
                  <a:pt x="68036" y="133237"/>
                </a:moveTo>
                <a:lnTo>
                  <a:pt x="70871" y="133237"/>
                </a:lnTo>
                <a:lnTo>
                  <a:pt x="70871" y="150246"/>
                </a:lnTo>
                <a:lnTo>
                  <a:pt x="42522" y="150246"/>
                </a:lnTo>
                <a:lnTo>
                  <a:pt x="42522" y="133237"/>
                </a:lnTo>
                <a:lnTo>
                  <a:pt x="68036" y="133237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Text 3"/>
          <p:cNvSpPr/>
          <p:nvPr/>
        </p:nvSpPr>
        <p:spPr>
          <a:xfrm>
            <a:off x="589643" y="1197429"/>
            <a:ext cx="548821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9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Mapa de Recursos Esenciales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1596571"/>
            <a:ext cx="5606143" cy="689429"/>
          </a:xfrm>
          <a:custGeom>
            <a:avLst/>
            <a:gdLst/>
            <a:ahLst/>
            <a:cxnLst/>
            <a:rect l="l" t="t" r="r" b="b"/>
            <a:pathLst>
              <a:path w="5606143" h="689429">
                <a:moveTo>
                  <a:pt x="0" y="0"/>
                </a:moveTo>
                <a:lnTo>
                  <a:pt x="5606143" y="0"/>
                </a:lnTo>
                <a:lnTo>
                  <a:pt x="5606143" y="689429"/>
                </a:lnTo>
                <a:lnTo>
                  <a:pt x="0" y="689429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7" name="Shape 5"/>
          <p:cNvSpPr/>
          <p:nvPr/>
        </p:nvSpPr>
        <p:spPr>
          <a:xfrm>
            <a:off x="381000" y="1596571"/>
            <a:ext cx="36286" cy="689429"/>
          </a:xfrm>
          <a:custGeom>
            <a:avLst/>
            <a:gdLst/>
            <a:ahLst/>
            <a:cxnLst/>
            <a:rect l="l" t="t" r="r" b="b"/>
            <a:pathLst>
              <a:path w="36286" h="689429">
                <a:moveTo>
                  <a:pt x="0" y="0"/>
                </a:moveTo>
                <a:lnTo>
                  <a:pt x="36286" y="0"/>
                </a:lnTo>
                <a:lnTo>
                  <a:pt x="36286" y="689429"/>
                </a:lnTo>
                <a:lnTo>
                  <a:pt x="0" y="689429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8" name="Shape 6"/>
          <p:cNvSpPr/>
          <p:nvPr/>
        </p:nvSpPr>
        <p:spPr>
          <a:xfrm>
            <a:off x="526143" y="1741714"/>
            <a:ext cx="145143" cy="145143"/>
          </a:xfrm>
          <a:custGeom>
            <a:avLst/>
            <a:gdLst/>
            <a:ahLst/>
            <a:cxnLst/>
            <a:rect l="l" t="t" r="r" b="b"/>
            <a:pathLst>
              <a:path w="145143" h="145143">
                <a:moveTo>
                  <a:pt x="34018" y="15875"/>
                </a:moveTo>
                <a:cubicBezTo>
                  <a:pt x="34018" y="7115"/>
                  <a:pt x="41133" y="0"/>
                  <a:pt x="49893" y="0"/>
                </a:cubicBezTo>
                <a:lnTo>
                  <a:pt x="56696" y="0"/>
                </a:lnTo>
                <a:cubicBezTo>
                  <a:pt x="61714" y="0"/>
                  <a:pt x="65768" y="4054"/>
                  <a:pt x="65768" y="9071"/>
                </a:cubicBezTo>
                <a:lnTo>
                  <a:pt x="65768" y="136071"/>
                </a:lnTo>
                <a:cubicBezTo>
                  <a:pt x="65768" y="141089"/>
                  <a:pt x="61714" y="145143"/>
                  <a:pt x="56696" y="145143"/>
                </a:cubicBezTo>
                <a:lnTo>
                  <a:pt x="47625" y="145143"/>
                </a:lnTo>
                <a:cubicBezTo>
                  <a:pt x="39177" y="145143"/>
                  <a:pt x="32062" y="139360"/>
                  <a:pt x="30049" y="131536"/>
                </a:cubicBezTo>
                <a:cubicBezTo>
                  <a:pt x="29851" y="131536"/>
                  <a:pt x="29681" y="131536"/>
                  <a:pt x="29482" y="131536"/>
                </a:cubicBezTo>
                <a:cubicBezTo>
                  <a:pt x="16952" y="131536"/>
                  <a:pt x="6804" y="121387"/>
                  <a:pt x="6804" y="108857"/>
                </a:cubicBezTo>
                <a:cubicBezTo>
                  <a:pt x="6804" y="103754"/>
                  <a:pt x="8504" y="99049"/>
                  <a:pt x="11339" y="95250"/>
                </a:cubicBezTo>
                <a:cubicBezTo>
                  <a:pt x="5840" y="91111"/>
                  <a:pt x="2268" y="84534"/>
                  <a:pt x="2268" y="77107"/>
                </a:cubicBezTo>
                <a:cubicBezTo>
                  <a:pt x="2268" y="68348"/>
                  <a:pt x="7257" y="60722"/>
                  <a:pt x="14514" y="56952"/>
                </a:cubicBezTo>
                <a:cubicBezTo>
                  <a:pt x="12502" y="53550"/>
                  <a:pt x="11339" y="49581"/>
                  <a:pt x="11339" y="45357"/>
                </a:cubicBezTo>
                <a:cubicBezTo>
                  <a:pt x="11339" y="32827"/>
                  <a:pt x="21488" y="22679"/>
                  <a:pt x="34018" y="22679"/>
                </a:cubicBezTo>
                <a:lnTo>
                  <a:pt x="34018" y="15875"/>
                </a:lnTo>
                <a:close/>
                <a:moveTo>
                  <a:pt x="111125" y="15875"/>
                </a:moveTo>
                <a:lnTo>
                  <a:pt x="111125" y="22679"/>
                </a:lnTo>
                <a:cubicBezTo>
                  <a:pt x="123655" y="22679"/>
                  <a:pt x="133804" y="32827"/>
                  <a:pt x="133804" y="45357"/>
                </a:cubicBezTo>
                <a:cubicBezTo>
                  <a:pt x="133804" y="49609"/>
                  <a:pt x="132641" y="53578"/>
                  <a:pt x="130629" y="56952"/>
                </a:cubicBezTo>
                <a:cubicBezTo>
                  <a:pt x="137914" y="60722"/>
                  <a:pt x="142875" y="68319"/>
                  <a:pt x="142875" y="77107"/>
                </a:cubicBezTo>
                <a:cubicBezTo>
                  <a:pt x="142875" y="84534"/>
                  <a:pt x="139303" y="91111"/>
                  <a:pt x="133804" y="95250"/>
                </a:cubicBezTo>
                <a:cubicBezTo>
                  <a:pt x="136638" y="99049"/>
                  <a:pt x="138339" y="103754"/>
                  <a:pt x="138339" y="108857"/>
                </a:cubicBezTo>
                <a:cubicBezTo>
                  <a:pt x="138339" y="121387"/>
                  <a:pt x="128191" y="131536"/>
                  <a:pt x="115661" y="131536"/>
                </a:cubicBezTo>
                <a:cubicBezTo>
                  <a:pt x="115462" y="131536"/>
                  <a:pt x="115292" y="131536"/>
                  <a:pt x="115094" y="131536"/>
                </a:cubicBezTo>
                <a:cubicBezTo>
                  <a:pt x="113081" y="139360"/>
                  <a:pt x="105966" y="145143"/>
                  <a:pt x="97518" y="145143"/>
                </a:cubicBezTo>
                <a:lnTo>
                  <a:pt x="88446" y="145143"/>
                </a:lnTo>
                <a:cubicBezTo>
                  <a:pt x="83429" y="145143"/>
                  <a:pt x="79375" y="141089"/>
                  <a:pt x="79375" y="136071"/>
                </a:cubicBezTo>
                <a:lnTo>
                  <a:pt x="79375" y="9071"/>
                </a:lnTo>
                <a:cubicBezTo>
                  <a:pt x="79375" y="4054"/>
                  <a:pt x="83429" y="0"/>
                  <a:pt x="88446" y="0"/>
                </a:cubicBezTo>
                <a:lnTo>
                  <a:pt x="95250" y="0"/>
                </a:lnTo>
                <a:cubicBezTo>
                  <a:pt x="104010" y="0"/>
                  <a:pt x="111125" y="7115"/>
                  <a:pt x="111125" y="1587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9" name="Text 7"/>
          <p:cNvSpPr/>
          <p:nvPr/>
        </p:nvSpPr>
        <p:spPr>
          <a:xfrm>
            <a:off x="689429" y="1705429"/>
            <a:ext cx="5261429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Salud Mental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08000" y="1959429"/>
            <a:ext cx="5442857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CSMA/USM, UHB, equipos comunitarios, clubes sociales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81000" y="2358571"/>
            <a:ext cx="5606143" cy="689429"/>
          </a:xfrm>
          <a:custGeom>
            <a:avLst/>
            <a:gdLst/>
            <a:ahLst/>
            <a:cxnLst/>
            <a:rect l="l" t="t" r="r" b="b"/>
            <a:pathLst>
              <a:path w="5606143" h="689429">
                <a:moveTo>
                  <a:pt x="0" y="0"/>
                </a:moveTo>
                <a:lnTo>
                  <a:pt x="5606143" y="0"/>
                </a:lnTo>
                <a:lnTo>
                  <a:pt x="5606143" y="689429"/>
                </a:lnTo>
                <a:lnTo>
                  <a:pt x="0" y="689429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2" name="Shape 10"/>
          <p:cNvSpPr/>
          <p:nvPr/>
        </p:nvSpPr>
        <p:spPr>
          <a:xfrm>
            <a:off x="381000" y="2358571"/>
            <a:ext cx="36286" cy="689429"/>
          </a:xfrm>
          <a:custGeom>
            <a:avLst/>
            <a:gdLst/>
            <a:ahLst/>
            <a:cxnLst/>
            <a:rect l="l" t="t" r="r" b="b"/>
            <a:pathLst>
              <a:path w="36286" h="689429">
                <a:moveTo>
                  <a:pt x="0" y="0"/>
                </a:moveTo>
                <a:lnTo>
                  <a:pt x="36286" y="0"/>
                </a:lnTo>
                <a:lnTo>
                  <a:pt x="36286" y="689429"/>
                </a:lnTo>
                <a:lnTo>
                  <a:pt x="0" y="689429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526143" y="2503714"/>
            <a:ext cx="145143" cy="145143"/>
          </a:xfrm>
          <a:custGeom>
            <a:avLst/>
            <a:gdLst/>
            <a:ahLst/>
            <a:cxnLst/>
            <a:rect l="l" t="t" r="r" b="b"/>
            <a:pathLst>
              <a:path w="145143" h="145143">
                <a:moveTo>
                  <a:pt x="18143" y="31750"/>
                </a:moveTo>
                <a:cubicBezTo>
                  <a:pt x="18143" y="24238"/>
                  <a:pt x="24238" y="18143"/>
                  <a:pt x="31750" y="18143"/>
                </a:cubicBezTo>
                <a:cubicBezTo>
                  <a:pt x="39262" y="18143"/>
                  <a:pt x="45357" y="24238"/>
                  <a:pt x="45357" y="31750"/>
                </a:cubicBezTo>
                <a:lnTo>
                  <a:pt x="45357" y="63500"/>
                </a:lnTo>
                <a:lnTo>
                  <a:pt x="18143" y="63500"/>
                </a:lnTo>
                <a:lnTo>
                  <a:pt x="18143" y="31750"/>
                </a:lnTo>
                <a:close/>
                <a:moveTo>
                  <a:pt x="49893" y="104321"/>
                </a:moveTo>
                <a:cubicBezTo>
                  <a:pt x="49893" y="90516"/>
                  <a:pt x="55024" y="77901"/>
                  <a:pt x="63500" y="68319"/>
                </a:cubicBezTo>
                <a:lnTo>
                  <a:pt x="63500" y="31750"/>
                </a:lnTo>
                <a:cubicBezTo>
                  <a:pt x="63500" y="14202"/>
                  <a:pt x="49298" y="0"/>
                  <a:pt x="31750" y="0"/>
                </a:cubicBezTo>
                <a:cubicBezTo>
                  <a:pt x="14202" y="0"/>
                  <a:pt x="0" y="14202"/>
                  <a:pt x="0" y="31750"/>
                </a:cubicBezTo>
                <a:lnTo>
                  <a:pt x="0" y="113393"/>
                </a:lnTo>
                <a:cubicBezTo>
                  <a:pt x="0" y="130940"/>
                  <a:pt x="14202" y="145143"/>
                  <a:pt x="31750" y="145143"/>
                </a:cubicBezTo>
                <a:cubicBezTo>
                  <a:pt x="42324" y="145143"/>
                  <a:pt x="51679" y="139983"/>
                  <a:pt x="57462" y="132018"/>
                </a:cubicBezTo>
                <a:cubicBezTo>
                  <a:pt x="52643" y="123910"/>
                  <a:pt x="49893" y="114442"/>
                  <a:pt x="49893" y="104321"/>
                </a:cubicBezTo>
                <a:close/>
                <a:moveTo>
                  <a:pt x="68234" y="123428"/>
                </a:moveTo>
                <a:cubicBezTo>
                  <a:pt x="69538" y="125894"/>
                  <a:pt x="72855" y="126178"/>
                  <a:pt x="74839" y="124194"/>
                </a:cubicBezTo>
                <a:lnTo>
                  <a:pt x="124194" y="74839"/>
                </a:lnTo>
                <a:cubicBezTo>
                  <a:pt x="126178" y="72855"/>
                  <a:pt x="125894" y="69538"/>
                  <a:pt x="123428" y="68234"/>
                </a:cubicBezTo>
                <a:cubicBezTo>
                  <a:pt x="117730" y="65201"/>
                  <a:pt x="111238" y="63500"/>
                  <a:pt x="104321" y="63500"/>
                </a:cubicBezTo>
                <a:cubicBezTo>
                  <a:pt x="81785" y="63500"/>
                  <a:pt x="63500" y="81785"/>
                  <a:pt x="63500" y="104321"/>
                </a:cubicBezTo>
                <a:cubicBezTo>
                  <a:pt x="63500" y="111210"/>
                  <a:pt x="65201" y="117730"/>
                  <a:pt x="68234" y="123428"/>
                </a:cubicBezTo>
                <a:close/>
                <a:moveTo>
                  <a:pt x="84449" y="133804"/>
                </a:moveTo>
                <a:cubicBezTo>
                  <a:pt x="82465" y="135788"/>
                  <a:pt x="82748" y="139105"/>
                  <a:pt x="85215" y="140409"/>
                </a:cubicBezTo>
                <a:cubicBezTo>
                  <a:pt x="90913" y="143442"/>
                  <a:pt x="97404" y="145143"/>
                  <a:pt x="104321" y="145143"/>
                </a:cubicBezTo>
                <a:cubicBezTo>
                  <a:pt x="126858" y="145143"/>
                  <a:pt x="145143" y="126858"/>
                  <a:pt x="145143" y="104321"/>
                </a:cubicBezTo>
                <a:cubicBezTo>
                  <a:pt x="145143" y="97433"/>
                  <a:pt x="143442" y="90913"/>
                  <a:pt x="140409" y="85215"/>
                </a:cubicBezTo>
                <a:cubicBezTo>
                  <a:pt x="139105" y="82748"/>
                  <a:pt x="135788" y="82465"/>
                  <a:pt x="133804" y="84449"/>
                </a:cubicBezTo>
                <a:lnTo>
                  <a:pt x="84449" y="133804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4" name="Text 12"/>
          <p:cNvSpPr/>
          <p:nvPr/>
        </p:nvSpPr>
        <p:spPr>
          <a:xfrm>
            <a:off x="689429" y="2467429"/>
            <a:ext cx="5261429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Adicciones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08000" y="2721429"/>
            <a:ext cx="5442857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CAS/CAD, comunidades terapéuticas, tratamiento sustitutivo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81000" y="3120571"/>
            <a:ext cx="5606143" cy="689429"/>
          </a:xfrm>
          <a:custGeom>
            <a:avLst/>
            <a:gdLst/>
            <a:ahLst/>
            <a:cxnLst/>
            <a:rect l="l" t="t" r="r" b="b"/>
            <a:pathLst>
              <a:path w="5606143" h="689429">
                <a:moveTo>
                  <a:pt x="0" y="0"/>
                </a:moveTo>
                <a:lnTo>
                  <a:pt x="5606143" y="0"/>
                </a:lnTo>
                <a:lnTo>
                  <a:pt x="5606143" y="689429"/>
                </a:lnTo>
                <a:lnTo>
                  <a:pt x="0" y="689429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7" name="Shape 15"/>
          <p:cNvSpPr/>
          <p:nvPr/>
        </p:nvSpPr>
        <p:spPr>
          <a:xfrm>
            <a:off x="381000" y="3120571"/>
            <a:ext cx="36286" cy="689429"/>
          </a:xfrm>
          <a:custGeom>
            <a:avLst/>
            <a:gdLst/>
            <a:ahLst/>
            <a:cxnLst/>
            <a:rect l="l" t="t" r="r" b="b"/>
            <a:pathLst>
              <a:path w="36286" h="689429">
                <a:moveTo>
                  <a:pt x="0" y="0"/>
                </a:moveTo>
                <a:lnTo>
                  <a:pt x="36286" y="0"/>
                </a:lnTo>
                <a:lnTo>
                  <a:pt x="36286" y="689429"/>
                </a:lnTo>
                <a:lnTo>
                  <a:pt x="0" y="689429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8" name="Shape 16"/>
          <p:cNvSpPr/>
          <p:nvPr/>
        </p:nvSpPr>
        <p:spPr>
          <a:xfrm>
            <a:off x="517071" y="3265714"/>
            <a:ext cx="163286" cy="145143"/>
          </a:xfrm>
          <a:custGeom>
            <a:avLst/>
            <a:gdLst/>
            <a:ahLst/>
            <a:cxnLst/>
            <a:rect l="l" t="t" r="r" b="b"/>
            <a:pathLst>
              <a:path w="163286" h="145143">
                <a:moveTo>
                  <a:pt x="76228" y="15081"/>
                </a:moveTo>
                <a:lnTo>
                  <a:pt x="43174" y="51821"/>
                </a:lnTo>
                <a:cubicBezTo>
                  <a:pt x="41870" y="53266"/>
                  <a:pt x="41927" y="55506"/>
                  <a:pt x="43316" y="56895"/>
                </a:cubicBezTo>
                <a:cubicBezTo>
                  <a:pt x="51962" y="65541"/>
                  <a:pt x="65995" y="65541"/>
                  <a:pt x="74641" y="56895"/>
                </a:cubicBezTo>
                <a:lnTo>
                  <a:pt x="83656" y="47880"/>
                </a:lnTo>
                <a:cubicBezTo>
                  <a:pt x="84846" y="46690"/>
                  <a:pt x="86349" y="46038"/>
                  <a:pt x="87879" y="45924"/>
                </a:cubicBezTo>
                <a:cubicBezTo>
                  <a:pt x="89807" y="45754"/>
                  <a:pt x="91792" y="46406"/>
                  <a:pt x="93266" y="47880"/>
                </a:cubicBezTo>
                <a:lnTo>
                  <a:pt x="143329" y="97518"/>
                </a:lnTo>
                <a:lnTo>
                  <a:pt x="163286" y="81643"/>
                </a:lnTo>
                <a:lnTo>
                  <a:pt x="163286" y="0"/>
                </a:lnTo>
                <a:lnTo>
                  <a:pt x="131536" y="18143"/>
                </a:lnTo>
                <a:lnTo>
                  <a:pt x="124789" y="13635"/>
                </a:lnTo>
                <a:cubicBezTo>
                  <a:pt x="120310" y="10659"/>
                  <a:pt x="115065" y="9071"/>
                  <a:pt x="109679" y="9071"/>
                </a:cubicBezTo>
                <a:lnTo>
                  <a:pt x="89722" y="9071"/>
                </a:lnTo>
                <a:cubicBezTo>
                  <a:pt x="89410" y="9071"/>
                  <a:pt x="89070" y="9071"/>
                  <a:pt x="88758" y="9100"/>
                </a:cubicBezTo>
                <a:cubicBezTo>
                  <a:pt x="83967" y="9355"/>
                  <a:pt x="79460" y="11509"/>
                  <a:pt x="76228" y="15081"/>
                </a:cubicBezTo>
                <a:close/>
                <a:moveTo>
                  <a:pt x="33054" y="42721"/>
                </a:moveTo>
                <a:lnTo>
                  <a:pt x="63330" y="9071"/>
                </a:lnTo>
                <a:lnTo>
                  <a:pt x="52104" y="9071"/>
                </a:lnTo>
                <a:cubicBezTo>
                  <a:pt x="44875" y="9071"/>
                  <a:pt x="37958" y="11935"/>
                  <a:pt x="32856" y="17037"/>
                </a:cubicBezTo>
                <a:lnTo>
                  <a:pt x="0" y="54429"/>
                </a:lnTo>
                <a:lnTo>
                  <a:pt x="0" y="154214"/>
                </a:lnTo>
                <a:lnTo>
                  <a:pt x="40821" y="115661"/>
                </a:lnTo>
                <a:lnTo>
                  <a:pt x="44337" y="118581"/>
                </a:lnTo>
                <a:cubicBezTo>
                  <a:pt x="50857" y="124023"/>
                  <a:pt x="59078" y="127000"/>
                  <a:pt x="67554" y="127000"/>
                </a:cubicBezTo>
                <a:lnTo>
                  <a:pt x="72004" y="127000"/>
                </a:lnTo>
                <a:lnTo>
                  <a:pt x="70020" y="125016"/>
                </a:lnTo>
                <a:cubicBezTo>
                  <a:pt x="67355" y="122351"/>
                  <a:pt x="67355" y="118042"/>
                  <a:pt x="70020" y="115406"/>
                </a:cubicBezTo>
                <a:cubicBezTo>
                  <a:pt x="72685" y="112769"/>
                  <a:pt x="76994" y="112741"/>
                  <a:pt x="79630" y="115406"/>
                </a:cubicBezTo>
                <a:lnTo>
                  <a:pt x="91253" y="127028"/>
                </a:lnTo>
                <a:lnTo>
                  <a:pt x="93804" y="127028"/>
                </a:lnTo>
                <a:cubicBezTo>
                  <a:pt x="99219" y="127028"/>
                  <a:pt x="104520" y="125809"/>
                  <a:pt x="109339" y="123542"/>
                </a:cubicBezTo>
                <a:lnTo>
                  <a:pt x="101770" y="115944"/>
                </a:lnTo>
                <a:cubicBezTo>
                  <a:pt x="99105" y="113279"/>
                  <a:pt x="99105" y="108971"/>
                  <a:pt x="101770" y="106334"/>
                </a:cubicBezTo>
                <a:cubicBezTo>
                  <a:pt x="104435" y="103698"/>
                  <a:pt x="108744" y="103669"/>
                  <a:pt x="111380" y="106334"/>
                </a:cubicBezTo>
                <a:lnTo>
                  <a:pt x="120452" y="115406"/>
                </a:lnTo>
                <a:lnTo>
                  <a:pt x="125412" y="110445"/>
                </a:lnTo>
                <a:cubicBezTo>
                  <a:pt x="127935" y="107922"/>
                  <a:pt x="128673" y="104265"/>
                  <a:pt x="127567" y="101061"/>
                </a:cubicBezTo>
                <a:lnTo>
                  <a:pt x="88475" y="62281"/>
                </a:lnTo>
                <a:lnTo>
                  <a:pt x="84251" y="66505"/>
                </a:lnTo>
                <a:cubicBezTo>
                  <a:pt x="70275" y="80481"/>
                  <a:pt x="47653" y="80481"/>
                  <a:pt x="33678" y="66505"/>
                </a:cubicBezTo>
                <a:cubicBezTo>
                  <a:pt x="27158" y="59985"/>
                  <a:pt x="26902" y="49524"/>
                  <a:pt x="33054" y="42692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9" name="Text 17"/>
          <p:cNvSpPr/>
          <p:nvPr/>
        </p:nvSpPr>
        <p:spPr>
          <a:xfrm>
            <a:off x="689429" y="3229429"/>
            <a:ext cx="5261429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Servicios Sociales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08000" y="3483429"/>
            <a:ext cx="5442857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EBAS/UTS, SAPES/SAH, prestaciones económicas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81000" y="3882571"/>
            <a:ext cx="5606143" cy="689429"/>
          </a:xfrm>
          <a:custGeom>
            <a:avLst/>
            <a:gdLst/>
            <a:ahLst/>
            <a:cxnLst/>
            <a:rect l="l" t="t" r="r" b="b"/>
            <a:pathLst>
              <a:path w="5606143" h="689429">
                <a:moveTo>
                  <a:pt x="0" y="0"/>
                </a:moveTo>
                <a:lnTo>
                  <a:pt x="5606143" y="0"/>
                </a:lnTo>
                <a:lnTo>
                  <a:pt x="5606143" y="689429"/>
                </a:lnTo>
                <a:lnTo>
                  <a:pt x="0" y="689429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2" name="Shape 20"/>
          <p:cNvSpPr/>
          <p:nvPr/>
        </p:nvSpPr>
        <p:spPr>
          <a:xfrm>
            <a:off x="381000" y="3882571"/>
            <a:ext cx="36286" cy="689429"/>
          </a:xfrm>
          <a:custGeom>
            <a:avLst/>
            <a:gdLst/>
            <a:ahLst/>
            <a:cxnLst/>
            <a:rect l="l" t="t" r="r" b="b"/>
            <a:pathLst>
              <a:path w="36286" h="689429">
                <a:moveTo>
                  <a:pt x="0" y="0"/>
                </a:moveTo>
                <a:lnTo>
                  <a:pt x="36286" y="0"/>
                </a:lnTo>
                <a:lnTo>
                  <a:pt x="36286" y="689429"/>
                </a:lnTo>
                <a:lnTo>
                  <a:pt x="0" y="689429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3" name="Shape 21"/>
          <p:cNvSpPr/>
          <p:nvPr/>
        </p:nvSpPr>
        <p:spPr>
          <a:xfrm>
            <a:off x="517071" y="4027714"/>
            <a:ext cx="163286" cy="145143"/>
          </a:xfrm>
          <a:custGeom>
            <a:avLst/>
            <a:gdLst/>
            <a:ahLst/>
            <a:cxnLst/>
            <a:rect l="l" t="t" r="r" b="b"/>
            <a:pathLst>
              <a:path w="163286" h="145143">
                <a:moveTo>
                  <a:pt x="48079" y="43486"/>
                </a:moveTo>
                <a:lnTo>
                  <a:pt x="42777" y="38185"/>
                </a:lnTo>
                <a:cubicBezTo>
                  <a:pt x="39234" y="34642"/>
                  <a:pt x="39234" y="28887"/>
                  <a:pt x="42777" y="25343"/>
                </a:cubicBezTo>
                <a:lnTo>
                  <a:pt x="75293" y="-7200"/>
                </a:lnTo>
                <a:cubicBezTo>
                  <a:pt x="78836" y="-10744"/>
                  <a:pt x="84591" y="-10744"/>
                  <a:pt x="88135" y="-7200"/>
                </a:cubicBezTo>
                <a:lnTo>
                  <a:pt x="93436" y="-1871"/>
                </a:lnTo>
                <a:cubicBezTo>
                  <a:pt x="96979" y="1673"/>
                  <a:pt x="96979" y="7427"/>
                  <a:pt x="93436" y="10971"/>
                </a:cubicBezTo>
                <a:lnTo>
                  <a:pt x="60920" y="43486"/>
                </a:lnTo>
                <a:cubicBezTo>
                  <a:pt x="57377" y="47030"/>
                  <a:pt x="51622" y="47030"/>
                  <a:pt x="48079" y="43486"/>
                </a:cubicBezTo>
                <a:close/>
                <a:moveTo>
                  <a:pt x="78241" y="60013"/>
                </a:moveTo>
                <a:lnTo>
                  <a:pt x="69340" y="51112"/>
                </a:lnTo>
                <a:lnTo>
                  <a:pt x="101090" y="19362"/>
                </a:lnTo>
                <a:lnTo>
                  <a:pt x="134938" y="53210"/>
                </a:lnTo>
                <a:lnTo>
                  <a:pt x="103188" y="84960"/>
                </a:lnTo>
                <a:lnTo>
                  <a:pt x="94286" y="76058"/>
                </a:lnTo>
                <a:lnTo>
                  <a:pt x="28518" y="141826"/>
                </a:lnTo>
                <a:cubicBezTo>
                  <a:pt x="24096" y="146248"/>
                  <a:pt x="16924" y="146248"/>
                  <a:pt x="12473" y="141826"/>
                </a:cubicBezTo>
                <a:cubicBezTo>
                  <a:pt x="8023" y="137404"/>
                  <a:pt x="8051" y="130232"/>
                  <a:pt x="12473" y="125781"/>
                </a:cubicBezTo>
                <a:lnTo>
                  <a:pt x="78241" y="60013"/>
                </a:lnTo>
                <a:close/>
                <a:moveTo>
                  <a:pt x="110813" y="106192"/>
                </a:moveTo>
                <a:cubicBezTo>
                  <a:pt x="107270" y="102649"/>
                  <a:pt x="107270" y="96894"/>
                  <a:pt x="110813" y="93351"/>
                </a:cubicBezTo>
                <a:lnTo>
                  <a:pt x="143329" y="60835"/>
                </a:lnTo>
                <a:cubicBezTo>
                  <a:pt x="146872" y="57292"/>
                  <a:pt x="152627" y="57292"/>
                  <a:pt x="156170" y="60835"/>
                </a:cubicBezTo>
                <a:lnTo>
                  <a:pt x="161471" y="66136"/>
                </a:lnTo>
                <a:cubicBezTo>
                  <a:pt x="165015" y="69680"/>
                  <a:pt x="165015" y="75435"/>
                  <a:pt x="161471" y="78978"/>
                </a:cubicBezTo>
                <a:lnTo>
                  <a:pt x="128956" y="111522"/>
                </a:lnTo>
                <a:cubicBezTo>
                  <a:pt x="125412" y="115065"/>
                  <a:pt x="119658" y="115065"/>
                  <a:pt x="116114" y="111522"/>
                </a:cubicBezTo>
                <a:lnTo>
                  <a:pt x="110813" y="106221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4" name="Text 22"/>
          <p:cNvSpPr/>
          <p:nvPr/>
        </p:nvSpPr>
        <p:spPr>
          <a:xfrm>
            <a:off x="689429" y="3991429"/>
            <a:ext cx="5261429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Sistema Judicial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08000" y="4245429"/>
            <a:ext cx="5442857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Juzgados, fiscalía, servicios de reinserción, penas alternativas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81000" y="4644571"/>
            <a:ext cx="5606143" cy="689429"/>
          </a:xfrm>
          <a:custGeom>
            <a:avLst/>
            <a:gdLst/>
            <a:ahLst/>
            <a:cxnLst/>
            <a:rect l="l" t="t" r="r" b="b"/>
            <a:pathLst>
              <a:path w="5606143" h="689429">
                <a:moveTo>
                  <a:pt x="0" y="0"/>
                </a:moveTo>
                <a:lnTo>
                  <a:pt x="5606143" y="0"/>
                </a:lnTo>
                <a:lnTo>
                  <a:pt x="5606143" y="689429"/>
                </a:lnTo>
                <a:lnTo>
                  <a:pt x="0" y="689429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7" name="Shape 25"/>
          <p:cNvSpPr/>
          <p:nvPr/>
        </p:nvSpPr>
        <p:spPr>
          <a:xfrm>
            <a:off x="381000" y="4644571"/>
            <a:ext cx="36286" cy="689429"/>
          </a:xfrm>
          <a:custGeom>
            <a:avLst/>
            <a:gdLst/>
            <a:ahLst/>
            <a:cxnLst/>
            <a:rect l="l" t="t" r="r" b="b"/>
            <a:pathLst>
              <a:path w="36286" h="689429">
                <a:moveTo>
                  <a:pt x="0" y="0"/>
                </a:moveTo>
                <a:lnTo>
                  <a:pt x="36286" y="0"/>
                </a:lnTo>
                <a:lnTo>
                  <a:pt x="36286" y="689429"/>
                </a:lnTo>
                <a:lnTo>
                  <a:pt x="0" y="689429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8" name="Shape 26"/>
          <p:cNvSpPr/>
          <p:nvPr/>
        </p:nvSpPr>
        <p:spPr>
          <a:xfrm>
            <a:off x="526143" y="4789714"/>
            <a:ext cx="145143" cy="145143"/>
          </a:xfrm>
          <a:custGeom>
            <a:avLst/>
            <a:gdLst/>
            <a:ahLst/>
            <a:cxnLst/>
            <a:rect l="l" t="t" r="r" b="b"/>
            <a:pathLst>
              <a:path w="145143" h="145143">
                <a:moveTo>
                  <a:pt x="56696" y="13607"/>
                </a:moveTo>
                <a:lnTo>
                  <a:pt x="88446" y="13607"/>
                </a:lnTo>
                <a:cubicBezTo>
                  <a:pt x="89694" y="13607"/>
                  <a:pt x="90714" y="14628"/>
                  <a:pt x="90714" y="15875"/>
                </a:cubicBezTo>
                <a:lnTo>
                  <a:pt x="90714" y="27214"/>
                </a:lnTo>
                <a:lnTo>
                  <a:pt x="54429" y="27214"/>
                </a:lnTo>
                <a:lnTo>
                  <a:pt x="54429" y="15875"/>
                </a:lnTo>
                <a:cubicBezTo>
                  <a:pt x="54429" y="14628"/>
                  <a:pt x="55449" y="13607"/>
                  <a:pt x="56696" y="13607"/>
                </a:cubicBezTo>
                <a:close/>
                <a:moveTo>
                  <a:pt x="40821" y="15875"/>
                </a:moveTo>
                <a:lnTo>
                  <a:pt x="40821" y="27214"/>
                </a:lnTo>
                <a:lnTo>
                  <a:pt x="18143" y="27214"/>
                </a:lnTo>
                <a:cubicBezTo>
                  <a:pt x="8136" y="27214"/>
                  <a:pt x="0" y="35350"/>
                  <a:pt x="0" y="45357"/>
                </a:cubicBezTo>
                <a:lnTo>
                  <a:pt x="0" y="72571"/>
                </a:lnTo>
                <a:lnTo>
                  <a:pt x="145143" y="72571"/>
                </a:lnTo>
                <a:lnTo>
                  <a:pt x="145143" y="45357"/>
                </a:lnTo>
                <a:cubicBezTo>
                  <a:pt x="145143" y="35350"/>
                  <a:pt x="137007" y="27214"/>
                  <a:pt x="127000" y="27214"/>
                </a:cubicBezTo>
                <a:lnTo>
                  <a:pt x="104321" y="27214"/>
                </a:lnTo>
                <a:lnTo>
                  <a:pt x="104321" y="15875"/>
                </a:lnTo>
                <a:cubicBezTo>
                  <a:pt x="104321" y="7115"/>
                  <a:pt x="97206" y="0"/>
                  <a:pt x="88446" y="0"/>
                </a:cubicBezTo>
                <a:lnTo>
                  <a:pt x="56696" y="0"/>
                </a:lnTo>
                <a:cubicBezTo>
                  <a:pt x="47937" y="0"/>
                  <a:pt x="40821" y="7115"/>
                  <a:pt x="40821" y="15875"/>
                </a:cubicBezTo>
                <a:close/>
                <a:moveTo>
                  <a:pt x="145143" y="86179"/>
                </a:moveTo>
                <a:lnTo>
                  <a:pt x="90714" y="86179"/>
                </a:lnTo>
                <a:lnTo>
                  <a:pt x="90714" y="90714"/>
                </a:lnTo>
                <a:cubicBezTo>
                  <a:pt x="90714" y="95732"/>
                  <a:pt x="86660" y="99786"/>
                  <a:pt x="81643" y="99786"/>
                </a:cubicBezTo>
                <a:lnTo>
                  <a:pt x="63500" y="99786"/>
                </a:lnTo>
                <a:cubicBezTo>
                  <a:pt x="58482" y="99786"/>
                  <a:pt x="54429" y="95732"/>
                  <a:pt x="54429" y="90714"/>
                </a:cubicBezTo>
                <a:lnTo>
                  <a:pt x="54429" y="86179"/>
                </a:lnTo>
                <a:lnTo>
                  <a:pt x="0" y="86179"/>
                </a:lnTo>
                <a:lnTo>
                  <a:pt x="0" y="117929"/>
                </a:lnTo>
                <a:cubicBezTo>
                  <a:pt x="0" y="127935"/>
                  <a:pt x="8136" y="136071"/>
                  <a:pt x="18143" y="136071"/>
                </a:cubicBezTo>
                <a:lnTo>
                  <a:pt x="127000" y="136071"/>
                </a:lnTo>
                <a:cubicBezTo>
                  <a:pt x="137007" y="136071"/>
                  <a:pt x="145143" y="127935"/>
                  <a:pt x="145143" y="117929"/>
                </a:cubicBezTo>
                <a:lnTo>
                  <a:pt x="145143" y="86179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9" name="Text 27"/>
          <p:cNvSpPr/>
          <p:nvPr/>
        </p:nvSpPr>
        <p:spPr>
          <a:xfrm>
            <a:off x="689429" y="4753429"/>
            <a:ext cx="5261429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Empleo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08000" y="5007429"/>
            <a:ext cx="5442857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SEPE, oficinas de empleo, orientación laboral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81000" y="5479143"/>
            <a:ext cx="5606143" cy="1016000"/>
          </a:xfrm>
          <a:custGeom>
            <a:avLst/>
            <a:gdLst/>
            <a:ahLst/>
            <a:cxnLst/>
            <a:rect l="l" t="t" r="r" b="b"/>
            <a:pathLst>
              <a:path w="5606143" h="1016000">
                <a:moveTo>
                  <a:pt x="0" y="0"/>
                </a:moveTo>
                <a:lnTo>
                  <a:pt x="5606143" y="0"/>
                </a:lnTo>
                <a:lnTo>
                  <a:pt x="5606143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381000" y="5479143"/>
            <a:ext cx="36286" cy="1016000"/>
          </a:xfrm>
          <a:custGeom>
            <a:avLst/>
            <a:gdLst/>
            <a:ahLst/>
            <a:cxnLst/>
            <a:rect l="l" t="t" r="r" b="b"/>
            <a:pathLst>
              <a:path w="36286" h="1016000">
                <a:moveTo>
                  <a:pt x="0" y="0"/>
                </a:moveTo>
                <a:lnTo>
                  <a:pt x="36286" y="0"/>
                </a:lnTo>
                <a:lnTo>
                  <a:pt x="36286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3" name="Text 31"/>
          <p:cNvSpPr/>
          <p:nvPr/>
        </p:nvSpPr>
        <p:spPr>
          <a:xfrm>
            <a:off x="544286" y="5624286"/>
            <a:ext cx="5370286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Gestión de Conflictos Vecinales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44286" y="5914571"/>
            <a:ext cx="5370286" cy="4354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Tipología: ruidos, acumulación, tráfico, conflictos interpersonales, incidentes graves. Respuesta proporcional desde mediación hasta protocolos legales.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250214" y="1233714"/>
            <a:ext cx="136071" cy="181429"/>
          </a:xfrm>
          <a:custGeom>
            <a:avLst/>
            <a:gdLst/>
            <a:ahLst/>
            <a:cxnLst/>
            <a:rect l="l" t="t" r="r" b="b"/>
            <a:pathLst>
              <a:path w="136071" h="181429">
                <a:moveTo>
                  <a:pt x="22679" y="0"/>
                </a:moveTo>
                <a:cubicBezTo>
                  <a:pt x="10170" y="0"/>
                  <a:pt x="0" y="10170"/>
                  <a:pt x="0" y="22679"/>
                </a:cubicBezTo>
                <a:lnTo>
                  <a:pt x="0" y="158750"/>
                </a:lnTo>
                <a:cubicBezTo>
                  <a:pt x="0" y="171259"/>
                  <a:pt x="10170" y="181429"/>
                  <a:pt x="22679" y="181429"/>
                </a:cubicBezTo>
                <a:lnTo>
                  <a:pt x="113393" y="181429"/>
                </a:lnTo>
                <a:cubicBezTo>
                  <a:pt x="125902" y="181429"/>
                  <a:pt x="136071" y="171259"/>
                  <a:pt x="136071" y="158750"/>
                </a:cubicBezTo>
                <a:lnTo>
                  <a:pt x="136071" y="22679"/>
                </a:lnTo>
                <a:cubicBezTo>
                  <a:pt x="136071" y="10170"/>
                  <a:pt x="125902" y="0"/>
                  <a:pt x="113393" y="0"/>
                </a:cubicBezTo>
                <a:lnTo>
                  <a:pt x="22679" y="0"/>
                </a:lnTo>
                <a:close/>
                <a:moveTo>
                  <a:pt x="34018" y="22679"/>
                </a:moveTo>
                <a:lnTo>
                  <a:pt x="102054" y="22679"/>
                </a:lnTo>
                <a:cubicBezTo>
                  <a:pt x="108326" y="22679"/>
                  <a:pt x="113393" y="27746"/>
                  <a:pt x="113393" y="34018"/>
                </a:cubicBezTo>
                <a:lnTo>
                  <a:pt x="113393" y="45357"/>
                </a:lnTo>
                <a:cubicBezTo>
                  <a:pt x="113393" y="51629"/>
                  <a:pt x="108326" y="56696"/>
                  <a:pt x="102054" y="56696"/>
                </a:cubicBezTo>
                <a:lnTo>
                  <a:pt x="34018" y="56696"/>
                </a:lnTo>
                <a:cubicBezTo>
                  <a:pt x="27746" y="56696"/>
                  <a:pt x="22679" y="51629"/>
                  <a:pt x="22679" y="45357"/>
                </a:cubicBezTo>
                <a:lnTo>
                  <a:pt x="22679" y="34018"/>
                </a:lnTo>
                <a:cubicBezTo>
                  <a:pt x="22679" y="27746"/>
                  <a:pt x="27746" y="22679"/>
                  <a:pt x="34018" y="22679"/>
                </a:cubicBezTo>
                <a:close/>
                <a:moveTo>
                  <a:pt x="39688" y="82210"/>
                </a:moveTo>
                <a:cubicBezTo>
                  <a:pt x="39688" y="86904"/>
                  <a:pt x="35877" y="90714"/>
                  <a:pt x="31183" y="90714"/>
                </a:cubicBezTo>
                <a:cubicBezTo>
                  <a:pt x="26489" y="90714"/>
                  <a:pt x="22679" y="86904"/>
                  <a:pt x="22679" y="82210"/>
                </a:cubicBezTo>
                <a:cubicBezTo>
                  <a:pt x="22679" y="77516"/>
                  <a:pt x="26489" y="73705"/>
                  <a:pt x="31183" y="73705"/>
                </a:cubicBezTo>
                <a:cubicBezTo>
                  <a:pt x="35877" y="73705"/>
                  <a:pt x="39688" y="77516"/>
                  <a:pt x="39688" y="82210"/>
                </a:cubicBezTo>
                <a:close/>
                <a:moveTo>
                  <a:pt x="68036" y="90714"/>
                </a:moveTo>
                <a:cubicBezTo>
                  <a:pt x="63342" y="90714"/>
                  <a:pt x="59531" y="86904"/>
                  <a:pt x="59531" y="82210"/>
                </a:cubicBezTo>
                <a:cubicBezTo>
                  <a:pt x="59531" y="77516"/>
                  <a:pt x="63342" y="73705"/>
                  <a:pt x="68036" y="73705"/>
                </a:cubicBezTo>
                <a:cubicBezTo>
                  <a:pt x="72729" y="73705"/>
                  <a:pt x="76540" y="77516"/>
                  <a:pt x="76540" y="82210"/>
                </a:cubicBezTo>
                <a:cubicBezTo>
                  <a:pt x="76540" y="86904"/>
                  <a:pt x="72729" y="90714"/>
                  <a:pt x="68036" y="90714"/>
                </a:cubicBezTo>
                <a:close/>
                <a:moveTo>
                  <a:pt x="113393" y="82210"/>
                </a:moveTo>
                <a:cubicBezTo>
                  <a:pt x="113393" y="86904"/>
                  <a:pt x="109582" y="90714"/>
                  <a:pt x="104888" y="90714"/>
                </a:cubicBezTo>
                <a:cubicBezTo>
                  <a:pt x="100195" y="90714"/>
                  <a:pt x="96384" y="86904"/>
                  <a:pt x="96384" y="82210"/>
                </a:cubicBezTo>
                <a:cubicBezTo>
                  <a:pt x="96384" y="77516"/>
                  <a:pt x="100195" y="73705"/>
                  <a:pt x="104888" y="73705"/>
                </a:cubicBezTo>
                <a:cubicBezTo>
                  <a:pt x="109582" y="73705"/>
                  <a:pt x="113393" y="77516"/>
                  <a:pt x="113393" y="82210"/>
                </a:cubicBezTo>
                <a:close/>
                <a:moveTo>
                  <a:pt x="31183" y="124732"/>
                </a:moveTo>
                <a:cubicBezTo>
                  <a:pt x="26489" y="124732"/>
                  <a:pt x="22679" y="120921"/>
                  <a:pt x="22679" y="116228"/>
                </a:cubicBezTo>
                <a:cubicBezTo>
                  <a:pt x="22679" y="111534"/>
                  <a:pt x="26489" y="107723"/>
                  <a:pt x="31183" y="107723"/>
                </a:cubicBezTo>
                <a:cubicBezTo>
                  <a:pt x="35877" y="107723"/>
                  <a:pt x="39688" y="111534"/>
                  <a:pt x="39688" y="116228"/>
                </a:cubicBezTo>
                <a:cubicBezTo>
                  <a:pt x="39688" y="120921"/>
                  <a:pt x="35877" y="124732"/>
                  <a:pt x="31183" y="124732"/>
                </a:cubicBezTo>
                <a:close/>
                <a:moveTo>
                  <a:pt x="76540" y="116228"/>
                </a:moveTo>
                <a:cubicBezTo>
                  <a:pt x="76540" y="120921"/>
                  <a:pt x="72729" y="124732"/>
                  <a:pt x="68036" y="124732"/>
                </a:cubicBezTo>
                <a:cubicBezTo>
                  <a:pt x="63342" y="124732"/>
                  <a:pt x="59531" y="120921"/>
                  <a:pt x="59531" y="116228"/>
                </a:cubicBezTo>
                <a:cubicBezTo>
                  <a:pt x="59531" y="111534"/>
                  <a:pt x="63342" y="107723"/>
                  <a:pt x="68036" y="107723"/>
                </a:cubicBezTo>
                <a:cubicBezTo>
                  <a:pt x="72729" y="107723"/>
                  <a:pt x="76540" y="111534"/>
                  <a:pt x="76540" y="116228"/>
                </a:cubicBezTo>
                <a:close/>
                <a:moveTo>
                  <a:pt x="104888" y="124732"/>
                </a:moveTo>
                <a:cubicBezTo>
                  <a:pt x="100195" y="124732"/>
                  <a:pt x="96384" y="120921"/>
                  <a:pt x="96384" y="116228"/>
                </a:cubicBezTo>
                <a:cubicBezTo>
                  <a:pt x="96384" y="111534"/>
                  <a:pt x="100195" y="107723"/>
                  <a:pt x="104888" y="107723"/>
                </a:cubicBezTo>
                <a:cubicBezTo>
                  <a:pt x="109582" y="107723"/>
                  <a:pt x="113393" y="111534"/>
                  <a:pt x="113393" y="116228"/>
                </a:cubicBezTo>
                <a:cubicBezTo>
                  <a:pt x="113393" y="120921"/>
                  <a:pt x="109582" y="124732"/>
                  <a:pt x="104888" y="124732"/>
                </a:cubicBezTo>
                <a:close/>
                <a:moveTo>
                  <a:pt x="22679" y="150246"/>
                </a:moveTo>
                <a:cubicBezTo>
                  <a:pt x="22679" y="145533"/>
                  <a:pt x="26470" y="141741"/>
                  <a:pt x="31183" y="141741"/>
                </a:cubicBezTo>
                <a:lnTo>
                  <a:pt x="70871" y="141741"/>
                </a:lnTo>
                <a:cubicBezTo>
                  <a:pt x="75583" y="141741"/>
                  <a:pt x="79375" y="145533"/>
                  <a:pt x="79375" y="150246"/>
                </a:cubicBezTo>
                <a:cubicBezTo>
                  <a:pt x="79375" y="154958"/>
                  <a:pt x="75583" y="158750"/>
                  <a:pt x="70871" y="158750"/>
                </a:cubicBezTo>
                <a:lnTo>
                  <a:pt x="31183" y="158750"/>
                </a:lnTo>
                <a:cubicBezTo>
                  <a:pt x="26470" y="158750"/>
                  <a:pt x="22679" y="154958"/>
                  <a:pt x="22679" y="150246"/>
                </a:cubicBezTo>
                <a:close/>
                <a:moveTo>
                  <a:pt x="104888" y="141741"/>
                </a:moveTo>
                <a:cubicBezTo>
                  <a:pt x="109601" y="141741"/>
                  <a:pt x="113393" y="145533"/>
                  <a:pt x="113393" y="150246"/>
                </a:cubicBezTo>
                <a:cubicBezTo>
                  <a:pt x="113393" y="154958"/>
                  <a:pt x="109601" y="158750"/>
                  <a:pt x="104888" y="158750"/>
                </a:cubicBezTo>
                <a:cubicBezTo>
                  <a:pt x="100176" y="158750"/>
                  <a:pt x="96384" y="154958"/>
                  <a:pt x="96384" y="150246"/>
                </a:cubicBezTo>
                <a:cubicBezTo>
                  <a:pt x="96384" y="145533"/>
                  <a:pt x="100176" y="141741"/>
                  <a:pt x="104888" y="141741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6" name="Text 34"/>
          <p:cNvSpPr/>
          <p:nvPr/>
        </p:nvSpPr>
        <p:spPr>
          <a:xfrm>
            <a:off x="6431643" y="1197429"/>
            <a:ext cx="548821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9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Estructura Presupuestaria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204857" y="1596571"/>
            <a:ext cx="5624286" cy="3655786"/>
          </a:xfrm>
          <a:custGeom>
            <a:avLst/>
            <a:gdLst/>
            <a:ahLst/>
            <a:cxnLst/>
            <a:rect l="l" t="t" r="r" b="b"/>
            <a:pathLst>
              <a:path w="5624286" h="3655786">
                <a:moveTo>
                  <a:pt x="0" y="0"/>
                </a:moveTo>
                <a:lnTo>
                  <a:pt x="5624286" y="0"/>
                </a:lnTo>
                <a:lnTo>
                  <a:pt x="5624286" y="3655786"/>
                </a:lnTo>
                <a:lnTo>
                  <a:pt x="0" y="3655786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8" name="Text 36"/>
          <p:cNvSpPr/>
          <p:nvPr/>
        </p:nvSpPr>
        <p:spPr>
          <a:xfrm>
            <a:off x="6350000" y="1741714"/>
            <a:ext cx="541564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86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Programa de 10 viviendas — Presupuesto Anual Orientativo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50000" y="2399393"/>
            <a:ext cx="5334000" cy="9071"/>
          </a:xfrm>
          <a:custGeom>
            <a:avLst/>
            <a:gdLst/>
            <a:ahLst/>
            <a:cxnLst/>
            <a:rect l="l" t="t" r="r" b="b"/>
            <a:pathLst>
              <a:path w="5334000" h="9071">
                <a:moveTo>
                  <a:pt x="0" y="0"/>
                </a:moveTo>
                <a:lnTo>
                  <a:pt x="5334000" y="0"/>
                </a:lnTo>
                <a:lnTo>
                  <a:pt x="5334000" y="9071"/>
                </a:lnTo>
                <a:lnTo>
                  <a:pt x="0" y="9071"/>
                </a:lnTo>
                <a:lnTo>
                  <a:pt x="0" y="0"/>
                </a:ln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40" name="Text 38"/>
          <p:cNvSpPr/>
          <p:nvPr/>
        </p:nvSpPr>
        <p:spPr>
          <a:xfrm>
            <a:off x="6350000" y="2140857"/>
            <a:ext cx="1950357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A. Costes de personal</a:t>
            </a:r>
            <a:pPr>
              <a:lnSpc>
                <a:spcPct val="120000"/>
              </a:lnSpc>
            </a:pPr>
            <a:r>
              <a:rPr lang="en-US" sz="1143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(35-50%)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10631856" y="2140857"/>
            <a:ext cx="1124857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164.000-221.000€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50000" y="2771321"/>
            <a:ext cx="5334000" cy="9071"/>
          </a:xfrm>
          <a:custGeom>
            <a:avLst/>
            <a:gdLst/>
            <a:ahLst/>
            <a:cxnLst/>
            <a:rect l="l" t="t" r="r" b="b"/>
            <a:pathLst>
              <a:path w="5334000" h="9071">
                <a:moveTo>
                  <a:pt x="0" y="0"/>
                </a:moveTo>
                <a:lnTo>
                  <a:pt x="5334000" y="0"/>
                </a:lnTo>
                <a:lnTo>
                  <a:pt x="5334000" y="9071"/>
                </a:lnTo>
                <a:lnTo>
                  <a:pt x="0" y="9071"/>
                </a:lnTo>
                <a:lnTo>
                  <a:pt x="0" y="0"/>
                </a:ln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43" name="Text 41"/>
          <p:cNvSpPr/>
          <p:nvPr/>
        </p:nvSpPr>
        <p:spPr>
          <a:xfrm>
            <a:off x="6350000" y="2512786"/>
            <a:ext cx="2240643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B. Alquileres de viviendas</a:t>
            </a:r>
            <a:pPr>
              <a:lnSpc>
                <a:spcPct val="120000"/>
              </a:lnSpc>
            </a:pPr>
            <a:r>
              <a:rPr lang="en-US" sz="1143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(25-40%)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0739863" y="2512786"/>
            <a:ext cx="1016000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54.000-60.000€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350000" y="3143250"/>
            <a:ext cx="5334000" cy="9071"/>
          </a:xfrm>
          <a:custGeom>
            <a:avLst/>
            <a:gdLst/>
            <a:ahLst/>
            <a:cxnLst/>
            <a:rect l="l" t="t" r="r" b="b"/>
            <a:pathLst>
              <a:path w="5334000" h="9071">
                <a:moveTo>
                  <a:pt x="0" y="0"/>
                </a:moveTo>
                <a:lnTo>
                  <a:pt x="5334000" y="0"/>
                </a:lnTo>
                <a:lnTo>
                  <a:pt x="5334000" y="9071"/>
                </a:lnTo>
                <a:lnTo>
                  <a:pt x="0" y="9071"/>
                </a:lnTo>
                <a:lnTo>
                  <a:pt x="0" y="0"/>
                </a:ln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46" name="Text 44"/>
          <p:cNvSpPr/>
          <p:nvPr/>
        </p:nvSpPr>
        <p:spPr>
          <a:xfrm>
            <a:off x="6350000" y="2884714"/>
            <a:ext cx="1605643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C. Equipamiento</a:t>
            </a:r>
            <a:pPr>
              <a:lnSpc>
                <a:spcPct val="120000"/>
              </a:lnSpc>
            </a:pPr>
            <a:r>
              <a:rPr lang="en-US" sz="1143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(5-10%)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10767644" y="2884714"/>
            <a:ext cx="988786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14.000-16.000€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50000" y="3515179"/>
            <a:ext cx="5334000" cy="9071"/>
          </a:xfrm>
          <a:custGeom>
            <a:avLst/>
            <a:gdLst/>
            <a:ahLst/>
            <a:cxnLst/>
            <a:rect l="l" t="t" r="r" b="b"/>
            <a:pathLst>
              <a:path w="5334000" h="9071">
                <a:moveTo>
                  <a:pt x="0" y="0"/>
                </a:moveTo>
                <a:lnTo>
                  <a:pt x="5334000" y="0"/>
                </a:lnTo>
                <a:lnTo>
                  <a:pt x="5334000" y="9071"/>
                </a:lnTo>
                <a:lnTo>
                  <a:pt x="0" y="9071"/>
                </a:lnTo>
                <a:lnTo>
                  <a:pt x="0" y="0"/>
                </a:ln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49" name="Text 47"/>
          <p:cNvSpPr/>
          <p:nvPr/>
        </p:nvSpPr>
        <p:spPr>
          <a:xfrm>
            <a:off x="6350000" y="3256643"/>
            <a:ext cx="2131786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D. Ayudas a participantes</a:t>
            </a:r>
            <a:pPr>
              <a:lnSpc>
                <a:spcPct val="120000"/>
              </a:lnSpc>
            </a:pPr>
            <a:r>
              <a:rPr lang="en-US" sz="1143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(5-10%)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10765660" y="3256643"/>
            <a:ext cx="988786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10.000-19.000€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350000" y="3887107"/>
            <a:ext cx="5334000" cy="9071"/>
          </a:xfrm>
          <a:custGeom>
            <a:avLst/>
            <a:gdLst/>
            <a:ahLst/>
            <a:cxnLst/>
            <a:rect l="l" t="t" r="r" b="b"/>
            <a:pathLst>
              <a:path w="5334000" h="9071">
                <a:moveTo>
                  <a:pt x="0" y="0"/>
                </a:moveTo>
                <a:lnTo>
                  <a:pt x="5334000" y="0"/>
                </a:lnTo>
                <a:lnTo>
                  <a:pt x="5334000" y="9071"/>
                </a:lnTo>
                <a:lnTo>
                  <a:pt x="0" y="9071"/>
                </a:lnTo>
                <a:lnTo>
                  <a:pt x="0" y="0"/>
                </a:ln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52" name="Text 50"/>
          <p:cNvSpPr/>
          <p:nvPr/>
        </p:nvSpPr>
        <p:spPr>
          <a:xfrm>
            <a:off x="6350000" y="3628571"/>
            <a:ext cx="2095500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E. Gastos funcionamiento</a:t>
            </a:r>
            <a:pPr>
              <a:lnSpc>
                <a:spcPct val="120000"/>
              </a:lnSpc>
            </a:pPr>
            <a:r>
              <a:rPr lang="en-US" sz="1143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(5-8%)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10875934" y="3628571"/>
            <a:ext cx="879929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7.500-12.500€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6350000" y="4259036"/>
            <a:ext cx="5334000" cy="9071"/>
          </a:xfrm>
          <a:custGeom>
            <a:avLst/>
            <a:gdLst/>
            <a:ahLst/>
            <a:cxnLst/>
            <a:rect l="l" t="t" r="r" b="b"/>
            <a:pathLst>
              <a:path w="5334000" h="9071">
                <a:moveTo>
                  <a:pt x="0" y="0"/>
                </a:moveTo>
                <a:lnTo>
                  <a:pt x="5334000" y="0"/>
                </a:lnTo>
                <a:lnTo>
                  <a:pt x="5334000" y="9071"/>
                </a:lnTo>
                <a:lnTo>
                  <a:pt x="0" y="9071"/>
                </a:lnTo>
                <a:lnTo>
                  <a:pt x="0" y="0"/>
                </a:ln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55" name="Text 53"/>
          <p:cNvSpPr/>
          <p:nvPr/>
        </p:nvSpPr>
        <p:spPr>
          <a:xfrm>
            <a:off x="6350000" y="4000500"/>
            <a:ext cx="2113643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F. Evaluación y formación</a:t>
            </a:r>
            <a:pPr>
              <a:lnSpc>
                <a:spcPct val="120000"/>
              </a:lnSpc>
            </a:pPr>
            <a:r>
              <a:rPr lang="en-US" sz="1143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(3-7%)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10816403" y="4000500"/>
            <a:ext cx="943429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7.000-14.000€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350000" y="4630964"/>
            <a:ext cx="5334000" cy="9071"/>
          </a:xfrm>
          <a:custGeom>
            <a:avLst/>
            <a:gdLst/>
            <a:ahLst/>
            <a:cxnLst/>
            <a:rect l="l" t="t" r="r" b="b"/>
            <a:pathLst>
              <a:path w="5334000" h="9071">
                <a:moveTo>
                  <a:pt x="0" y="0"/>
                </a:moveTo>
                <a:lnTo>
                  <a:pt x="5334000" y="0"/>
                </a:lnTo>
                <a:lnTo>
                  <a:pt x="5334000" y="9071"/>
                </a:lnTo>
                <a:lnTo>
                  <a:pt x="0" y="9071"/>
                </a:lnTo>
                <a:lnTo>
                  <a:pt x="0" y="0"/>
                </a:ln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58" name="Text 56"/>
          <p:cNvSpPr/>
          <p:nvPr/>
        </p:nvSpPr>
        <p:spPr>
          <a:xfrm>
            <a:off x="6350000" y="4372429"/>
            <a:ext cx="1397000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G. Imprevistos</a:t>
            </a:r>
            <a:pPr>
              <a:lnSpc>
                <a:spcPct val="120000"/>
              </a:lnSpc>
            </a:pPr>
            <a:r>
              <a:rPr lang="en-US" sz="1143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(2-5%)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10889400" y="4372429"/>
            <a:ext cx="870857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5.000-8.000€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6350000" y="4708071"/>
            <a:ext cx="5334000" cy="399143"/>
          </a:xfrm>
          <a:custGeom>
            <a:avLst/>
            <a:gdLst/>
            <a:ahLst/>
            <a:cxnLst/>
            <a:rect l="l" t="t" r="r" b="b"/>
            <a:pathLst>
              <a:path w="5334000" h="399143">
                <a:moveTo>
                  <a:pt x="0" y="0"/>
                </a:moveTo>
                <a:lnTo>
                  <a:pt x="5334000" y="0"/>
                </a:lnTo>
                <a:lnTo>
                  <a:pt x="5334000" y="399143"/>
                </a:lnTo>
                <a:lnTo>
                  <a:pt x="0" y="399143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1" name="Text 59"/>
          <p:cNvSpPr/>
          <p:nvPr/>
        </p:nvSpPr>
        <p:spPr>
          <a:xfrm>
            <a:off x="6458857" y="4798786"/>
            <a:ext cx="2304143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TOTAL PRESUPUESTO ANUAL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10334483" y="4780643"/>
            <a:ext cx="1333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9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261.500-350.500€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6204857" y="5397500"/>
            <a:ext cx="2739571" cy="870857"/>
          </a:xfrm>
          <a:custGeom>
            <a:avLst/>
            <a:gdLst/>
            <a:ahLst/>
            <a:cxnLst/>
            <a:rect l="l" t="t" r="r" b="b"/>
            <a:pathLst>
              <a:path w="2739571" h="870857">
                <a:moveTo>
                  <a:pt x="0" y="0"/>
                </a:moveTo>
                <a:lnTo>
                  <a:pt x="2739571" y="0"/>
                </a:lnTo>
                <a:lnTo>
                  <a:pt x="2739571" y="870857"/>
                </a:lnTo>
                <a:lnTo>
                  <a:pt x="0" y="870857"/>
                </a:lnTo>
                <a:lnTo>
                  <a:pt x="0" y="0"/>
                </a:ln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64" name="Text 62"/>
          <p:cNvSpPr/>
          <p:nvPr/>
        </p:nvSpPr>
        <p:spPr>
          <a:xfrm>
            <a:off x="6313714" y="5542643"/>
            <a:ext cx="2521857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43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Coste por vivienda/año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6281964" y="5796643"/>
            <a:ext cx="2585357" cy="326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43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26.150-35.050€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9089571" y="5397500"/>
            <a:ext cx="2739571" cy="870857"/>
          </a:xfrm>
          <a:custGeom>
            <a:avLst/>
            <a:gdLst/>
            <a:ahLst/>
            <a:cxnLst/>
            <a:rect l="l" t="t" r="r" b="b"/>
            <a:pathLst>
              <a:path w="2739571" h="870857">
                <a:moveTo>
                  <a:pt x="0" y="0"/>
                </a:moveTo>
                <a:lnTo>
                  <a:pt x="2739571" y="0"/>
                </a:lnTo>
                <a:lnTo>
                  <a:pt x="2739571" y="870857"/>
                </a:lnTo>
                <a:lnTo>
                  <a:pt x="0" y="870857"/>
                </a:lnTo>
                <a:lnTo>
                  <a:pt x="0" y="0"/>
                </a:ln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67" name="Text 65"/>
          <p:cNvSpPr/>
          <p:nvPr/>
        </p:nvSpPr>
        <p:spPr>
          <a:xfrm>
            <a:off x="9198429" y="5542643"/>
            <a:ext cx="2521857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43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Coste por vivienda/mes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9166679" y="5796643"/>
            <a:ext cx="2585357" cy="326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43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2.180-2.920€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commonwealthfund.org/65436a4cc3a520f83ff0f327140d098efb43a25b.jpg">    </p:cNvPr>
          <p:cNvPicPr>
            <a:picLocks noChangeAspect="1"/>
          </p:cNvPicPr>
          <p:nvPr/>
        </p:nvPicPr>
        <p:blipFill>
          <a:blip r:embed="rId1"/>
          <a:srcRect l="0" r="0"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8B0000">
                  <a:alpha val="95000"/>
                </a:srgbClr>
              </a:gs>
              <a:gs pos="50000">
                <a:srgbClr val="8B0000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990600" y="1690688"/>
            <a:ext cx="1304925" cy="495300"/>
          </a:xfrm>
          <a:custGeom>
            <a:avLst/>
            <a:gdLst/>
            <a:ahLst/>
            <a:cxnLst/>
            <a:rect l="l" t="t" r="r" b="b"/>
            <a:pathLst>
              <a:path w="1304925" h="495300">
                <a:moveTo>
                  <a:pt x="0" y="0"/>
                </a:moveTo>
                <a:lnTo>
                  <a:pt x="1304925" y="0"/>
                </a:lnTo>
                <a:lnTo>
                  <a:pt x="130492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1219200" y="1804988"/>
            <a:ext cx="942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spc="75" kern="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PARTE 4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990600" y="2414588"/>
            <a:ext cx="111061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Intervención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Psicosocial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990600" y="4071938"/>
            <a:ext cx="65151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Fases de intervención, EUIC y gestión de crisis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990600" y="5014913"/>
            <a:ext cx="609600" cy="38100"/>
          </a:xfrm>
          <a:custGeom>
            <a:avLst/>
            <a:gdLst/>
            <a:ahLst/>
            <a:cxnLst/>
            <a:rect l="l" t="t" r="r" b="b"/>
            <a:pathLst>
              <a:path w="609600" h="38100">
                <a:moveTo>
                  <a:pt x="0" y="0"/>
                </a:moveTo>
                <a:lnTo>
                  <a:pt x="609600" y="0"/>
                </a:lnTo>
                <a:lnTo>
                  <a:pt x="609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" name="Text 6"/>
          <p:cNvSpPr/>
          <p:nvPr/>
        </p:nvSpPr>
        <p:spPr>
          <a:xfrm>
            <a:off x="1752600" y="4900613"/>
            <a:ext cx="1123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FFFFF">
                    <a:alpha val="8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Módulos 14-17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4.1 FASES DE INTERVENCIÓN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715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Fases de Intervención y EUIC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37344" y="10795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29766"/>
                </a:moveTo>
                <a:cubicBezTo>
                  <a:pt x="158750" y="45331"/>
                  <a:pt x="140426" y="68554"/>
                  <a:pt x="132519" y="77825"/>
                </a:cubicBezTo>
                <a:cubicBezTo>
                  <a:pt x="131341" y="79189"/>
                  <a:pt x="129604" y="79716"/>
                  <a:pt x="128023" y="79375"/>
                </a:cubicBezTo>
                <a:lnTo>
                  <a:pt x="99219" y="79375"/>
                </a:lnTo>
                <a:cubicBezTo>
                  <a:pt x="93731" y="79375"/>
                  <a:pt x="89297" y="83809"/>
                  <a:pt x="89297" y="89297"/>
                </a:cubicBezTo>
                <a:cubicBezTo>
                  <a:pt x="89297" y="94785"/>
                  <a:pt x="93731" y="99219"/>
                  <a:pt x="99219" y="99219"/>
                </a:cubicBezTo>
                <a:lnTo>
                  <a:pt x="128984" y="99219"/>
                </a:lnTo>
                <a:cubicBezTo>
                  <a:pt x="145417" y="99219"/>
                  <a:pt x="158750" y="112551"/>
                  <a:pt x="158750" y="128984"/>
                </a:cubicBezTo>
                <a:cubicBezTo>
                  <a:pt x="158750" y="145417"/>
                  <a:pt x="145417" y="158750"/>
                  <a:pt x="128984" y="158750"/>
                </a:cubicBezTo>
                <a:lnTo>
                  <a:pt x="43284" y="158750"/>
                </a:lnTo>
                <a:cubicBezTo>
                  <a:pt x="45982" y="155680"/>
                  <a:pt x="49268" y="151743"/>
                  <a:pt x="52586" y="147340"/>
                </a:cubicBezTo>
                <a:cubicBezTo>
                  <a:pt x="54539" y="144735"/>
                  <a:pt x="56555" y="141883"/>
                  <a:pt x="58477" y="138906"/>
                </a:cubicBezTo>
                <a:lnTo>
                  <a:pt x="128984" y="138906"/>
                </a:lnTo>
                <a:cubicBezTo>
                  <a:pt x="134472" y="138906"/>
                  <a:pt x="138906" y="134472"/>
                  <a:pt x="138906" y="128984"/>
                </a:cubicBezTo>
                <a:cubicBezTo>
                  <a:pt x="138906" y="123496"/>
                  <a:pt x="134472" y="119062"/>
                  <a:pt x="128984" y="119062"/>
                </a:cubicBezTo>
                <a:lnTo>
                  <a:pt x="99219" y="119062"/>
                </a:lnTo>
                <a:cubicBezTo>
                  <a:pt x="82786" y="119062"/>
                  <a:pt x="69453" y="105730"/>
                  <a:pt x="69453" y="89297"/>
                </a:cubicBezTo>
                <a:cubicBezTo>
                  <a:pt x="69453" y="72864"/>
                  <a:pt x="82786" y="59531"/>
                  <a:pt x="99219" y="59531"/>
                </a:cubicBezTo>
                <a:lnTo>
                  <a:pt x="111559" y="59531"/>
                </a:lnTo>
                <a:cubicBezTo>
                  <a:pt x="105048" y="49764"/>
                  <a:pt x="99219" y="38540"/>
                  <a:pt x="99219" y="29766"/>
                </a:cubicBezTo>
                <a:cubicBezTo>
                  <a:pt x="99219" y="13333"/>
                  <a:pt x="112551" y="0"/>
                  <a:pt x="128984" y="0"/>
                </a:cubicBezTo>
                <a:cubicBezTo>
                  <a:pt x="145417" y="0"/>
                  <a:pt x="158750" y="13333"/>
                  <a:pt x="158750" y="29766"/>
                </a:cubicBezTo>
                <a:close/>
                <a:moveTo>
                  <a:pt x="36308" y="151650"/>
                </a:moveTo>
                <a:cubicBezTo>
                  <a:pt x="35130" y="152983"/>
                  <a:pt x="34075" y="154161"/>
                  <a:pt x="33176" y="155153"/>
                </a:cubicBezTo>
                <a:lnTo>
                  <a:pt x="32618" y="155773"/>
                </a:lnTo>
                <a:lnTo>
                  <a:pt x="32556" y="155711"/>
                </a:lnTo>
                <a:cubicBezTo>
                  <a:pt x="30696" y="157138"/>
                  <a:pt x="28029" y="156952"/>
                  <a:pt x="26355" y="155153"/>
                </a:cubicBezTo>
                <a:cubicBezTo>
                  <a:pt x="18542" y="146658"/>
                  <a:pt x="0" y="124799"/>
                  <a:pt x="0" y="109141"/>
                </a:cubicBezTo>
                <a:cubicBezTo>
                  <a:pt x="0" y="92708"/>
                  <a:pt x="13333" y="79375"/>
                  <a:pt x="29766" y="79375"/>
                </a:cubicBezTo>
                <a:cubicBezTo>
                  <a:pt x="46199" y="79375"/>
                  <a:pt x="59531" y="92708"/>
                  <a:pt x="59531" y="109141"/>
                </a:cubicBezTo>
                <a:cubicBezTo>
                  <a:pt x="59531" y="118442"/>
                  <a:pt x="52989" y="129915"/>
                  <a:pt x="46044" y="139495"/>
                </a:cubicBezTo>
                <a:cubicBezTo>
                  <a:pt x="42726" y="144053"/>
                  <a:pt x="39315" y="148177"/>
                  <a:pt x="36494" y="151433"/>
                </a:cubicBezTo>
                <a:lnTo>
                  <a:pt x="36308" y="151650"/>
                </a:lnTo>
                <a:close/>
                <a:moveTo>
                  <a:pt x="39688" y="109141"/>
                </a:moveTo>
                <a:cubicBezTo>
                  <a:pt x="39688" y="103665"/>
                  <a:pt x="35242" y="99219"/>
                  <a:pt x="29766" y="99219"/>
                </a:cubicBezTo>
                <a:cubicBezTo>
                  <a:pt x="24290" y="99219"/>
                  <a:pt x="19844" y="103665"/>
                  <a:pt x="19844" y="109141"/>
                </a:cubicBezTo>
                <a:cubicBezTo>
                  <a:pt x="19844" y="114617"/>
                  <a:pt x="24290" y="119062"/>
                  <a:pt x="29766" y="119062"/>
                </a:cubicBezTo>
                <a:cubicBezTo>
                  <a:pt x="35242" y="119062"/>
                  <a:pt x="39688" y="114617"/>
                  <a:pt x="39688" y="109141"/>
                </a:cubicBezTo>
                <a:close/>
                <a:moveTo>
                  <a:pt x="128984" y="39688"/>
                </a:moveTo>
                <a:cubicBezTo>
                  <a:pt x="134460" y="39688"/>
                  <a:pt x="138906" y="35242"/>
                  <a:pt x="138906" y="29766"/>
                </a:cubicBezTo>
                <a:cubicBezTo>
                  <a:pt x="138906" y="24290"/>
                  <a:pt x="134460" y="19844"/>
                  <a:pt x="128984" y="19844"/>
                </a:cubicBezTo>
                <a:cubicBezTo>
                  <a:pt x="123508" y="19844"/>
                  <a:pt x="119062" y="24290"/>
                  <a:pt x="119062" y="29766"/>
                </a:cubicBezTo>
                <a:cubicBezTo>
                  <a:pt x="119062" y="35242"/>
                  <a:pt x="123508" y="39688"/>
                  <a:pt x="128984" y="39688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Text 3"/>
          <p:cNvSpPr/>
          <p:nvPr/>
        </p:nvSpPr>
        <p:spPr>
          <a:xfrm>
            <a:off x="515938" y="1047750"/>
            <a:ext cx="4389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Tres Fases de Intervención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33375" y="1397000"/>
            <a:ext cx="4492625" cy="1143000"/>
          </a:xfrm>
          <a:custGeom>
            <a:avLst/>
            <a:gdLst/>
            <a:ahLst/>
            <a:cxnLst/>
            <a:rect l="l" t="t" r="r" b="b"/>
            <a:pathLst>
              <a:path w="4492625" h="1143000">
                <a:moveTo>
                  <a:pt x="0" y="0"/>
                </a:moveTo>
                <a:lnTo>
                  <a:pt x="4492625" y="0"/>
                </a:lnTo>
                <a:lnTo>
                  <a:pt x="4492625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7" name="Shape 5"/>
          <p:cNvSpPr/>
          <p:nvPr/>
        </p:nvSpPr>
        <p:spPr>
          <a:xfrm>
            <a:off x="333375" y="1397000"/>
            <a:ext cx="31750" cy="1143000"/>
          </a:xfrm>
          <a:custGeom>
            <a:avLst/>
            <a:gdLst/>
            <a:ahLst/>
            <a:cxnLst/>
            <a:rect l="l" t="t" r="r" b="b"/>
            <a:pathLst>
              <a:path w="31750" h="1143000">
                <a:moveTo>
                  <a:pt x="0" y="0"/>
                </a:moveTo>
                <a:lnTo>
                  <a:pt x="31750" y="0"/>
                </a:lnTo>
                <a:lnTo>
                  <a:pt x="3175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8" name="Shape 6"/>
          <p:cNvSpPr/>
          <p:nvPr/>
        </p:nvSpPr>
        <p:spPr>
          <a:xfrm>
            <a:off x="476250" y="1571625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9" name="Text 7"/>
          <p:cNvSpPr/>
          <p:nvPr/>
        </p:nvSpPr>
        <p:spPr>
          <a:xfrm>
            <a:off x="444500" y="1571625"/>
            <a:ext cx="3810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89000" y="1524000"/>
            <a:ext cx="7620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Acogida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89000" y="1746250"/>
            <a:ext cx="754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4-12 semanas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76250" y="2000250"/>
            <a:ext cx="4286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Construir vínculo, conocer la persona, resolver necesidades urgentes, consolidar acceso a vivienda, iniciar plan de trabajo.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33375" y="2667000"/>
            <a:ext cx="4492625" cy="1143000"/>
          </a:xfrm>
          <a:custGeom>
            <a:avLst/>
            <a:gdLst/>
            <a:ahLst/>
            <a:cxnLst/>
            <a:rect l="l" t="t" r="r" b="b"/>
            <a:pathLst>
              <a:path w="4492625" h="1143000">
                <a:moveTo>
                  <a:pt x="0" y="0"/>
                </a:moveTo>
                <a:lnTo>
                  <a:pt x="4492625" y="0"/>
                </a:lnTo>
                <a:lnTo>
                  <a:pt x="4492625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4" name="Shape 12"/>
          <p:cNvSpPr/>
          <p:nvPr/>
        </p:nvSpPr>
        <p:spPr>
          <a:xfrm>
            <a:off x="333375" y="2667000"/>
            <a:ext cx="31750" cy="1143000"/>
          </a:xfrm>
          <a:custGeom>
            <a:avLst/>
            <a:gdLst/>
            <a:ahLst/>
            <a:cxnLst/>
            <a:rect l="l" t="t" r="r" b="b"/>
            <a:pathLst>
              <a:path w="31750" h="1143000">
                <a:moveTo>
                  <a:pt x="0" y="0"/>
                </a:moveTo>
                <a:lnTo>
                  <a:pt x="31750" y="0"/>
                </a:lnTo>
                <a:lnTo>
                  <a:pt x="3175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5" name="Shape 13"/>
          <p:cNvSpPr/>
          <p:nvPr/>
        </p:nvSpPr>
        <p:spPr>
          <a:xfrm>
            <a:off x="476250" y="2841625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6" name="Text 14"/>
          <p:cNvSpPr/>
          <p:nvPr/>
        </p:nvSpPr>
        <p:spPr>
          <a:xfrm>
            <a:off x="444500" y="2841625"/>
            <a:ext cx="3810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89000" y="2794000"/>
            <a:ext cx="1563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Intervención Psicosocial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89000" y="3016250"/>
            <a:ext cx="155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Variable (meses-años)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76250" y="3270250"/>
            <a:ext cx="4286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Trabajo en áreas del plan individualizado. Acompañamiento en recuperación e integración. Intensidad ajustada a necesidades.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33375" y="3937000"/>
            <a:ext cx="4492625" cy="1143000"/>
          </a:xfrm>
          <a:custGeom>
            <a:avLst/>
            <a:gdLst/>
            <a:ahLst/>
            <a:cxnLst/>
            <a:rect l="l" t="t" r="r" b="b"/>
            <a:pathLst>
              <a:path w="4492625" h="1143000">
                <a:moveTo>
                  <a:pt x="0" y="0"/>
                </a:moveTo>
                <a:lnTo>
                  <a:pt x="4492625" y="0"/>
                </a:lnTo>
                <a:lnTo>
                  <a:pt x="4492625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1" name="Shape 19"/>
          <p:cNvSpPr/>
          <p:nvPr/>
        </p:nvSpPr>
        <p:spPr>
          <a:xfrm>
            <a:off x="333375" y="3937000"/>
            <a:ext cx="31750" cy="1143000"/>
          </a:xfrm>
          <a:custGeom>
            <a:avLst/>
            <a:gdLst/>
            <a:ahLst/>
            <a:cxnLst/>
            <a:rect l="l" t="t" r="r" b="b"/>
            <a:pathLst>
              <a:path w="31750" h="1143000">
                <a:moveTo>
                  <a:pt x="0" y="0"/>
                </a:moveTo>
                <a:lnTo>
                  <a:pt x="31750" y="0"/>
                </a:lnTo>
                <a:lnTo>
                  <a:pt x="3175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2" name="Shape 20"/>
          <p:cNvSpPr/>
          <p:nvPr/>
        </p:nvSpPr>
        <p:spPr>
          <a:xfrm>
            <a:off x="476250" y="4111625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3" name="Text 21"/>
          <p:cNvSpPr/>
          <p:nvPr/>
        </p:nvSpPr>
        <p:spPr>
          <a:xfrm>
            <a:off x="444500" y="4111625"/>
            <a:ext cx="3810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89000" y="4064000"/>
            <a:ext cx="1285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Salida del Programa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89000" y="4286250"/>
            <a:ext cx="1277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8-16 semanas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76250" y="4540250"/>
            <a:ext cx="4286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Consolidar autonomía, transferir apoyos a recursos comunitarios, garantizar continuidad del alojamiento, seguimiento postcaso.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333375" y="5207000"/>
            <a:ext cx="4492625" cy="1079500"/>
          </a:xfrm>
          <a:custGeom>
            <a:avLst/>
            <a:gdLst/>
            <a:ahLst/>
            <a:cxnLst/>
            <a:rect l="l" t="t" r="r" b="b"/>
            <a:pathLst>
              <a:path w="4492625" h="1079500">
                <a:moveTo>
                  <a:pt x="0" y="0"/>
                </a:moveTo>
                <a:lnTo>
                  <a:pt x="4492625" y="0"/>
                </a:lnTo>
                <a:lnTo>
                  <a:pt x="4492625" y="1079500"/>
                </a:lnTo>
                <a:lnTo>
                  <a:pt x="0" y="10795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333375" y="5207000"/>
            <a:ext cx="31750" cy="1079500"/>
          </a:xfrm>
          <a:custGeom>
            <a:avLst/>
            <a:gdLst/>
            <a:ahLst/>
            <a:cxnLst/>
            <a:rect l="l" t="t" r="r" b="b"/>
            <a:pathLst>
              <a:path w="31750" h="1079500">
                <a:moveTo>
                  <a:pt x="0" y="0"/>
                </a:moveTo>
                <a:lnTo>
                  <a:pt x="31750" y="0"/>
                </a:lnTo>
                <a:lnTo>
                  <a:pt x="31750" y="1079500"/>
                </a:lnTo>
                <a:lnTo>
                  <a:pt x="0" y="10795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9" name="Text 27"/>
          <p:cNvSpPr/>
          <p:nvPr/>
        </p:nvSpPr>
        <p:spPr>
          <a:xfrm>
            <a:off x="476250" y="5334000"/>
            <a:ext cx="4286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 Visita Domiciliaria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76250" y="5588000"/>
            <a:ext cx="42862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Instrumento principal de intervención. Siempre con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aviso previo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, entrada respetuosa, lectura del estado de la persona, trabajo sobre el plan, observación, cierre con próximo contacto y registro.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056188" y="1079500"/>
            <a:ext cx="119063" cy="158750"/>
          </a:xfrm>
          <a:custGeom>
            <a:avLst/>
            <a:gdLst/>
            <a:ahLst/>
            <a:cxnLst/>
            <a:rect l="l" t="t" r="r" b="b"/>
            <a:pathLst>
              <a:path w="119063" h="158750">
                <a:moveTo>
                  <a:pt x="96552" y="9922"/>
                </a:moveTo>
                <a:lnTo>
                  <a:pt x="99219" y="9922"/>
                </a:lnTo>
                <a:cubicBezTo>
                  <a:pt x="110164" y="9922"/>
                  <a:pt x="119062" y="18821"/>
                  <a:pt x="119062" y="29766"/>
                </a:cubicBezTo>
                <a:lnTo>
                  <a:pt x="119062" y="138906"/>
                </a:lnTo>
                <a:cubicBezTo>
                  <a:pt x="119062" y="149851"/>
                  <a:pt x="110164" y="158750"/>
                  <a:pt x="99219" y="158750"/>
                </a:cubicBezTo>
                <a:lnTo>
                  <a:pt x="19844" y="158750"/>
                </a:lnTo>
                <a:cubicBezTo>
                  <a:pt x="8899" y="158750"/>
                  <a:pt x="0" y="149851"/>
                  <a:pt x="0" y="138906"/>
                </a:cubicBezTo>
                <a:lnTo>
                  <a:pt x="0" y="29766"/>
                </a:lnTo>
                <a:cubicBezTo>
                  <a:pt x="0" y="18821"/>
                  <a:pt x="8899" y="9922"/>
                  <a:pt x="19844" y="9922"/>
                </a:cubicBezTo>
                <a:lnTo>
                  <a:pt x="22510" y="9922"/>
                </a:lnTo>
                <a:cubicBezTo>
                  <a:pt x="25921" y="4000"/>
                  <a:pt x="32339" y="0"/>
                  <a:pt x="39688" y="0"/>
                </a:cubicBezTo>
                <a:lnTo>
                  <a:pt x="79375" y="0"/>
                </a:lnTo>
                <a:cubicBezTo>
                  <a:pt x="86723" y="0"/>
                  <a:pt x="93142" y="4000"/>
                  <a:pt x="96552" y="9922"/>
                </a:cubicBezTo>
                <a:close/>
                <a:moveTo>
                  <a:pt x="76895" y="34727"/>
                </a:moveTo>
                <a:cubicBezTo>
                  <a:pt x="81018" y="34727"/>
                  <a:pt x="84336" y="31409"/>
                  <a:pt x="84336" y="27285"/>
                </a:cubicBezTo>
                <a:cubicBezTo>
                  <a:pt x="84336" y="23161"/>
                  <a:pt x="81018" y="19844"/>
                  <a:pt x="76895" y="19844"/>
                </a:cubicBezTo>
                <a:lnTo>
                  <a:pt x="42168" y="19844"/>
                </a:lnTo>
                <a:cubicBezTo>
                  <a:pt x="38044" y="19844"/>
                  <a:pt x="34727" y="23161"/>
                  <a:pt x="34727" y="27285"/>
                </a:cubicBezTo>
                <a:cubicBezTo>
                  <a:pt x="34727" y="31409"/>
                  <a:pt x="38044" y="34727"/>
                  <a:pt x="42168" y="34727"/>
                </a:cubicBezTo>
                <a:lnTo>
                  <a:pt x="76895" y="34727"/>
                </a:lnTo>
                <a:close/>
                <a:moveTo>
                  <a:pt x="39688" y="79375"/>
                </a:moveTo>
                <a:cubicBezTo>
                  <a:pt x="39688" y="73899"/>
                  <a:pt x="35242" y="69453"/>
                  <a:pt x="29766" y="69453"/>
                </a:cubicBezTo>
                <a:cubicBezTo>
                  <a:pt x="24290" y="69453"/>
                  <a:pt x="19844" y="73899"/>
                  <a:pt x="19844" y="79375"/>
                </a:cubicBezTo>
                <a:cubicBezTo>
                  <a:pt x="19844" y="84851"/>
                  <a:pt x="24290" y="89297"/>
                  <a:pt x="29766" y="89297"/>
                </a:cubicBezTo>
                <a:cubicBezTo>
                  <a:pt x="35242" y="89297"/>
                  <a:pt x="39688" y="84851"/>
                  <a:pt x="39688" y="79375"/>
                </a:cubicBezTo>
                <a:close/>
                <a:moveTo>
                  <a:pt x="49609" y="79375"/>
                </a:moveTo>
                <a:cubicBezTo>
                  <a:pt x="49609" y="83499"/>
                  <a:pt x="52927" y="86816"/>
                  <a:pt x="57051" y="86816"/>
                </a:cubicBezTo>
                <a:lnTo>
                  <a:pt x="91777" y="86816"/>
                </a:lnTo>
                <a:cubicBezTo>
                  <a:pt x="95901" y="86816"/>
                  <a:pt x="99219" y="83499"/>
                  <a:pt x="99219" y="79375"/>
                </a:cubicBezTo>
                <a:cubicBezTo>
                  <a:pt x="99219" y="75251"/>
                  <a:pt x="95901" y="71934"/>
                  <a:pt x="91777" y="71934"/>
                </a:cubicBezTo>
                <a:lnTo>
                  <a:pt x="57051" y="71934"/>
                </a:lnTo>
                <a:cubicBezTo>
                  <a:pt x="52927" y="71934"/>
                  <a:pt x="49609" y="75251"/>
                  <a:pt x="49609" y="79375"/>
                </a:cubicBezTo>
                <a:close/>
                <a:moveTo>
                  <a:pt x="49609" y="119062"/>
                </a:moveTo>
                <a:cubicBezTo>
                  <a:pt x="49609" y="123186"/>
                  <a:pt x="52927" y="126504"/>
                  <a:pt x="57051" y="126504"/>
                </a:cubicBezTo>
                <a:lnTo>
                  <a:pt x="91777" y="126504"/>
                </a:lnTo>
                <a:cubicBezTo>
                  <a:pt x="95901" y="126504"/>
                  <a:pt x="99219" y="123186"/>
                  <a:pt x="99219" y="119062"/>
                </a:cubicBezTo>
                <a:cubicBezTo>
                  <a:pt x="99219" y="114939"/>
                  <a:pt x="95901" y="111621"/>
                  <a:pt x="91777" y="111621"/>
                </a:cubicBezTo>
                <a:lnTo>
                  <a:pt x="57051" y="111621"/>
                </a:lnTo>
                <a:cubicBezTo>
                  <a:pt x="52927" y="111621"/>
                  <a:pt x="49609" y="114939"/>
                  <a:pt x="49609" y="119062"/>
                </a:cubicBezTo>
                <a:close/>
                <a:moveTo>
                  <a:pt x="29766" y="128984"/>
                </a:moveTo>
                <a:cubicBezTo>
                  <a:pt x="35242" y="128984"/>
                  <a:pt x="39688" y="124539"/>
                  <a:pt x="39688" y="119062"/>
                </a:cubicBezTo>
                <a:cubicBezTo>
                  <a:pt x="39688" y="113586"/>
                  <a:pt x="35242" y="109141"/>
                  <a:pt x="29766" y="109141"/>
                </a:cubicBezTo>
                <a:cubicBezTo>
                  <a:pt x="24290" y="109141"/>
                  <a:pt x="19844" y="113586"/>
                  <a:pt x="19844" y="119062"/>
                </a:cubicBezTo>
                <a:cubicBezTo>
                  <a:pt x="19844" y="124539"/>
                  <a:pt x="24290" y="128984"/>
                  <a:pt x="29766" y="12898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2" name="Text 30"/>
          <p:cNvSpPr/>
          <p:nvPr/>
        </p:nvSpPr>
        <p:spPr>
          <a:xfrm>
            <a:off x="5214938" y="1047750"/>
            <a:ext cx="6738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Instrumento EUIC — 8 Áreas de Vida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016500" y="1397000"/>
            <a:ext cx="6858000" cy="762000"/>
          </a:xfrm>
          <a:custGeom>
            <a:avLst/>
            <a:gdLst/>
            <a:ahLst/>
            <a:cxnLst/>
            <a:rect l="l" t="t" r="r" b="b"/>
            <a:pathLst>
              <a:path w="6858000" h="762000">
                <a:moveTo>
                  <a:pt x="0" y="0"/>
                </a:moveTo>
                <a:lnTo>
                  <a:pt x="6858000" y="0"/>
                </a:lnTo>
                <a:lnTo>
                  <a:pt x="6858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4" name="Text 32"/>
          <p:cNvSpPr/>
          <p:nvPr/>
        </p:nvSpPr>
        <p:spPr>
          <a:xfrm>
            <a:off x="5143500" y="1524000"/>
            <a:ext cx="666750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 </a:t>
            </a:r>
            <a:pPr>
              <a:lnSpc>
                <a:spcPct val="14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EUIC (Escala de Evaluación Individual de Compromisos)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organiza la intervención en ocho áreas. Para cada área se acuerdan objetivos SMART, compromisos de la persona, apoyos del equipo e indicadores de evaluación.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5032375" y="2286000"/>
            <a:ext cx="3365500" cy="603250"/>
          </a:xfrm>
          <a:custGeom>
            <a:avLst/>
            <a:gdLst/>
            <a:ahLst/>
            <a:cxnLst/>
            <a:rect l="l" t="t" r="r" b="b"/>
            <a:pathLst>
              <a:path w="3365500" h="603250">
                <a:moveTo>
                  <a:pt x="0" y="0"/>
                </a:moveTo>
                <a:lnTo>
                  <a:pt x="3365500" y="0"/>
                </a:lnTo>
                <a:lnTo>
                  <a:pt x="3365500" y="603250"/>
                </a:lnTo>
                <a:lnTo>
                  <a:pt x="0" y="6032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5032375" y="2286000"/>
            <a:ext cx="31750" cy="603250"/>
          </a:xfrm>
          <a:custGeom>
            <a:avLst/>
            <a:gdLst/>
            <a:ahLst/>
            <a:cxnLst/>
            <a:rect l="l" t="t" r="r" b="b"/>
            <a:pathLst>
              <a:path w="31750" h="603250">
                <a:moveTo>
                  <a:pt x="0" y="0"/>
                </a:moveTo>
                <a:lnTo>
                  <a:pt x="31750" y="0"/>
                </a:lnTo>
                <a:lnTo>
                  <a:pt x="31750" y="603250"/>
                </a:lnTo>
                <a:lnTo>
                  <a:pt x="0" y="6032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7" name="Shape 35"/>
          <p:cNvSpPr/>
          <p:nvPr/>
        </p:nvSpPr>
        <p:spPr>
          <a:xfrm>
            <a:off x="5159375" y="24130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8907" y="2133"/>
                </a:moveTo>
                <a:cubicBezTo>
                  <a:pt x="65856" y="-695"/>
                  <a:pt x="61144" y="-695"/>
                  <a:pt x="58117" y="2133"/>
                </a:cubicBezTo>
                <a:lnTo>
                  <a:pt x="2555" y="53727"/>
                </a:lnTo>
                <a:cubicBezTo>
                  <a:pt x="174" y="55959"/>
                  <a:pt x="-620" y="59407"/>
                  <a:pt x="571" y="62433"/>
                </a:cubicBezTo>
                <a:cubicBezTo>
                  <a:pt x="1761" y="65460"/>
                  <a:pt x="4663" y="67469"/>
                  <a:pt x="7938" y="67469"/>
                </a:cubicBezTo>
                <a:lnTo>
                  <a:pt x="11906" y="67469"/>
                </a:lnTo>
                <a:lnTo>
                  <a:pt x="11906" y="111125"/>
                </a:lnTo>
                <a:cubicBezTo>
                  <a:pt x="11906" y="119881"/>
                  <a:pt x="19025" y="127000"/>
                  <a:pt x="27781" y="127000"/>
                </a:cubicBezTo>
                <a:lnTo>
                  <a:pt x="99219" y="127000"/>
                </a:lnTo>
                <a:cubicBezTo>
                  <a:pt x="107975" y="127000"/>
                  <a:pt x="115094" y="119881"/>
                  <a:pt x="115094" y="111125"/>
                </a:cubicBezTo>
                <a:lnTo>
                  <a:pt x="115094" y="67469"/>
                </a:lnTo>
                <a:lnTo>
                  <a:pt x="119063" y="67469"/>
                </a:lnTo>
                <a:cubicBezTo>
                  <a:pt x="122337" y="67469"/>
                  <a:pt x="125264" y="65460"/>
                  <a:pt x="126454" y="62433"/>
                </a:cubicBezTo>
                <a:cubicBezTo>
                  <a:pt x="127645" y="59407"/>
                  <a:pt x="126851" y="55935"/>
                  <a:pt x="124470" y="53727"/>
                </a:cubicBezTo>
                <a:lnTo>
                  <a:pt x="68907" y="2133"/>
                </a:lnTo>
                <a:close/>
                <a:moveTo>
                  <a:pt x="59531" y="79375"/>
                </a:moveTo>
                <a:lnTo>
                  <a:pt x="67469" y="79375"/>
                </a:lnTo>
                <a:cubicBezTo>
                  <a:pt x="74042" y="79375"/>
                  <a:pt x="79375" y="84708"/>
                  <a:pt x="79375" y="91281"/>
                </a:cubicBezTo>
                <a:lnTo>
                  <a:pt x="79375" y="115094"/>
                </a:lnTo>
                <a:lnTo>
                  <a:pt x="47625" y="115094"/>
                </a:lnTo>
                <a:lnTo>
                  <a:pt x="47625" y="91281"/>
                </a:lnTo>
                <a:cubicBezTo>
                  <a:pt x="47625" y="84708"/>
                  <a:pt x="52958" y="79375"/>
                  <a:pt x="59531" y="7937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8" name="Text 36"/>
          <p:cNvSpPr/>
          <p:nvPr/>
        </p:nvSpPr>
        <p:spPr>
          <a:xfrm>
            <a:off x="5365750" y="2381250"/>
            <a:ext cx="1603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1. Alojamiento y Autonomía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5143500" y="2603500"/>
            <a:ext cx="322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Estabilidad, mantenimiento, gestión alquiler, vecindad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509000" y="2286000"/>
            <a:ext cx="3365500" cy="603250"/>
          </a:xfrm>
          <a:custGeom>
            <a:avLst/>
            <a:gdLst/>
            <a:ahLst/>
            <a:cxnLst/>
            <a:rect l="l" t="t" r="r" b="b"/>
            <a:pathLst>
              <a:path w="3365500" h="603250">
                <a:moveTo>
                  <a:pt x="0" y="0"/>
                </a:moveTo>
                <a:lnTo>
                  <a:pt x="3365500" y="0"/>
                </a:lnTo>
                <a:lnTo>
                  <a:pt x="3365500" y="603250"/>
                </a:lnTo>
                <a:lnTo>
                  <a:pt x="0" y="6032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8509000" y="2286000"/>
            <a:ext cx="31750" cy="603250"/>
          </a:xfrm>
          <a:custGeom>
            <a:avLst/>
            <a:gdLst/>
            <a:ahLst/>
            <a:cxnLst/>
            <a:rect l="l" t="t" r="r" b="b"/>
            <a:pathLst>
              <a:path w="31750" h="603250">
                <a:moveTo>
                  <a:pt x="0" y="0"/>
                </a:moveTo>
                <a:lnTo>
                  <a:pt x="31750" y="0"/>
                </a:lnTo>
                <a:lnTo>
                  <a:pt x="31750" y="603250"/>
                </a:lnTo>
                <a:lnTo>
                  <a:pt x="0" y="6032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2" name="Shape 40"/>
          <p:cNvSpPr/>
          <p:nvPr/>
        </p:nvSpPr>
        <p:spPr>
          <a:xfrm>
            <a:off x="8636000" y="24130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26764"/>
                </a:moveTo>
                <a:lnTo>
                  <a:pt x="59779" y="21605"/>
                </a:lnTo>
                <a:cubicBezTo>
                  <a:pt x="53578" y="13022"/>
                  <a:pt x="43631" y="7938"/>
                  <a:pt x="33015" y="7938"/>
                </a:cubicBezTo>
                <a:cubicBezTo>
                  <a:pt x="14784" y="7938"/>
                  <a:pt x="0" y="22721"/>
                  <a:pt x="0" y="40953"/>
                </a:cubicBezTo>
                <a:lnTo>
                  <a:pt x="0" y="41597"/>
                </a:lnTo>
                <a:cubicBezTo>
                  <a:pt x="0" y="47451"/>
                  <a:pt x="1538" y="53504"/>
                  <a:pt x="4118" y="59531"/>
                </a:cubicBezTo>
                <a:lnTo>
                  <a:pt x="30411" y="59531"/>
                </a:lnTo>
                <a:cubicBezTo>
                  <a:pt x="31204" y="59531"/>
                  <a:pt x="31924" y="59060"/>
                  <a:pt x="32246" y="58316"/>
                </a:cubicBezTo>
                <a:lnTo>
                  <a:pt x="40134" y="39390"/>
                </a:lnTo>
                <a:cubicBezTo>
                  <a:pt x="41052" y="37207"/>
                  <a:pt x="43185" y="35768"/>
                  <a:pt x="45541" y="35719"/>
                </a:cubicBezTo>
                <a:cubicBezTo>
                  <a:pt x="47898" y="35669"/>
                  <a:pt x="50081" y="37058"/>
                  <a:pt x="51048" y="39216"/>
                </a:cubicBezTo>
                <a:lnTo>
                  <a:pt x="63773" y="67469"/>
                </a:lnTo>
                <a:lnTo>
                  <a:pt x="74042" y="46930"/>
                </a:lnTo>
                <a:cubicBezTo>
                  <a:pt x="75059" y="44921"/>
                  <a:pt x="77118" y="43631"/>
                  <a:pt x="79375" y="43631"/>
                </a:cubicBezTo>
                <a:cubicBezTo>
                  <a:pt x="81632" y="43631"/>
                  <a:pt x="83691" y="44896"/>
                  <a:pt x="84708" y="46930"/>
                </a:cubicBezTo>
                <a:lnTo>
                  <a:pt x="90463" y="58415"/>
                </a:lnTo>
                <a:cubicBezTo>
                  <a:pt x="90810" y="59085"/>
                  <a:pt x="91480" y="59506"/>
                  <a:pt x="92249" y="59506"/>
                </a:cubicBezTo>
                <a:lnTo>
                  <a:pt x="122907" y="59506"/>
                </a:lnTo>
                <a:cubicBezTo>
                  <a:pt x="125512" y="53479"/>
                  <a:pt x="127025" y="47427"/>
                  <a:pt x="127025" y="41573"/>
                </a:cubicBezTo>
                <a:lnTo>
                  <a:pt x="127025" y="40928"/>
                </a:lnTo>
                <a:cubicBezTo>
                  <a:pt x="127000" y="22721"/>
                  <a:pt x="112216" y="7938"/>
                  <a:pt x="93985" y="7938"/>
                </a:cubicBezTo>
                <a:cubicBezTo>
                  <a:pt x="83393" y="7938"/>
                  <a:pt x="73422" y="13022"/>
                  <a:pt x="67221" y="21605"/>
                </a:cubicBezTo>
                <a:lnTo>
                  <a:pt x="63500" y="26739"/>
                </a:lnTo>
                <a:close/>
                <a:moveTo>
                  <a:pt x="116483" y="71438"/>
                </a:moveTo>
                <a:lnTo>
                  <a:pt x="92224" y="71438"/>
                </a:lnTo>
                <a:cubicBezTo>
                  <a:pt x="86965" y="71438"/>
                  <a:pt x="82153" y="68461"/>
                  <a:pt x="79797" y="63748"/>
                </a:cubicBezTo>
                <a:lnTo>
                  <a:pt x="79375" y="62905"/>
                </a:lnTo>
                <a:lnTo>
                  <a:pt x="68833" y="84013"/>
                </a:lnTo>
                <a:cubicBezTo>
                  <a:pt x="67816" y="86072"/>
                  <a:pt x="65683" y="87362"/>
                  <a:pt x="63376" y="87313"/>
                </a:cubicBezTo>
                <a:cubicBezTo>
                  <a:pt x="61069" y="87263"/>
                  <a:pt x="59010" y="85899"/>
                  <a:pt x="58068" y="83815"/>
                </a:cubicBezTo>
                <a:lnTo>
                  <a:pt x="45839" y="56654"/>
                </a:lnTo>
                <a:lnTo>
                  <a:pt x="43235" y="62905"/>
                </a:lnTo>
                <a:cubicBezTo>
                  <a:pt x="41077" y="68089"/>
                  <a:pt x="36016" y="71462"/>
                  <a:pt x="30411" y="71462"/>
                </a:cubicBezTo>
                <a:lnTo>
                  <a:pt x="10517" y="71462"/>
                </a:lnTo>
                <a:cubicBezTo>
                  <a:pt x="22225" y="89768"/>
                  <a:pt x="41027" y="106611"/>
                  <a:pt x="52784" y="115590"/>
                </a:cubicBezTo>
                <a:cubicBezTo>
                  <a:pt x="55860" y="117921"/>
                  <a:pt x="59630" y="119087"/>
                  <a:pt x="63475" y="119087"/>
                </a:cubicBezTo>
                <a:cubicBezTo>
                  <a:pt x="67320" y="119087"/>
                  <a:pt x="71115" y="117946"/>
                  <a:pt x="74166" y="115590"/>
                </a:cubicBezTo>
                <a:cubicBezTo>
                  <a:pt x="85973" y="106586"/>
                  <a:pt x="104775" y="89743"/>
                  <a:pt x="116483" y="71438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3" name="Text 41"/>
          <p:cNvSpPr/>
          <p:nvPr/>
        </p:nvSpPr>
        <p:spPr>
          <a:xfrm>
            <a:off x="8842375" y="2381250"/>
            <a:ext cx="833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2. Salud Física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8620125" y="2603500"/>
            <a:ext cx="322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Atención primaria, enfermedades crónicas, adherencia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5032375" y="2984500"/>
            <a:ext cx="3365500" cy="603250"/>
          </a:xfrm>
          <a:custGeom>
            <a:avLst/>
            <a:gdLst/>
            <a:ahLst/>
            <a:cxnLst/>
            <a:rect l="l" t="t" r="r" b="b"/>
            <a:pathLst>
              <a:path w="3365500" h="603250">
                <a:moveTo>
                  <a:pt x="0" y="0"/>
                </a:moveTo>
                <a:lnTo>
                  <a:pt x="3365500" y="0"/>
                </a:lnTo>
                <a:lnTo>
                  <a:pt x="3365500" y="603250"/>
                </a:lnTo>
                <a:lnTo>
                  <a:pt x="0" y="6032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46" name="Shape 44"/>
          <p:cNvSpPr/>
          <p:nvPr/>
        </p:nvSpPr>
        <p:spPr>
          <a:xfrm>
            <a:off x="5032375" y="2984500"/>
            <a:ext cx="31750" cy="603250"/>
          </a:xfrm>
          <a:custGeom>
            <a:avLst/>
            <a:gdLst/>
            <a:ahLst/>
            <a:cxnLst/>
            <a:rect l="l" t="t" r="r" b="b"/>
            <a:pathLst>
              <a:path w="31750" h="603250">
                <a:moveTo>
                  <a:pt x="0" y="0"/>
                </a:moveTo>
                <a:lnTo>
                  <a:pt x="31750" y="0"/>
                </a:lnTo>
                <a:lnTo>
                  <a:pt x="31750" y="603250"/>
                </a:lnTo>
                <a:lnTo>
                  <a:pt x="0" y="6032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7" name="Shape 45"/>
          <p:cNvSpPr/>
          <p:nvPr/>
        </p:nvSpPr>
        <p:spPr>
          <a:xfrm>
            <a:off x="5159375" y="31115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29766" y="13891"/>
                </a:moveTo>
                <a:cubicBezTo>
                  <a:pt x="29766" y="6226"/>
                  <a:pt x="35992" y="0"/>
                  <a:pt x="43656" y="0"/>
                </a:cubicBezTo>
                <a:lnTo>
                  <a:pt x="49609" y="0"/>
                </a:lnTo>
                <a:cubicBezTo>
                  <a:pt x="54000" y="0"/>
                  <a:pt x="57547" y="3547"/>
                  <a:pt x="57547" y="7938"/>
                </a:cubicBezTo>
                <a:lnTo>
                  <a:pt x="57547" y="119063"/>
                </a:lnTo>
                <a:cubicBezTo>
                  <a:pt x="57547" y="123453"/>
                  <a:pt x="54000" y="127000"/>
                  <a:pt x="49609" y="127000"/>
                </a:cubicBezTo>
                <a:lnTo>
                  <a:pt x="41672" y="127000"/>
                </a:lnTo>
                <a:cubicBezTo>
                  <a:pt x="34280" y="127000"/>
                  <a:pt x="28054" y="121940"/>
                  <a:pt x="26293" y="115094"/>
                </a:cubicBezTo>
                <a:cubicBezTo>
                  <a:pt x="26119" y="115094"/>
                  <a:pt x="25971" y="115094"/>
                  <a:pt x="25797" y="115094"/>
                </a:cubicBezTo>
                <a:cubicBezTo>
                  <a:pt x="14833" y="115094"/>
                  <a:pt x="5953" y="106214"/>
                  <a:pt x="5953" y="95250"/>
                </a:cubicBezTo>
                <a:cubicBezTo>
                  <a:pt x="5953" y="90785"/>
                  <a:pt x="7441" y="86668"/>
                  <a:pt x="9922" y="83344"/>
                </a:cubicBezTo>
                <a:cubicBezTo>
                  <a:pt x="5110" y="79722"/>
                  <a:pt x="1984" y="73968"/>
                  <a:pt x="1984" y="67469"/>
                </a:cubicBezTo>
                <a:cubicBezTo>
                  <a:pt x="1984" y="59804"/>
                  <a:pt x="6350" y="53132"/>
                  <a:pt x="12700" y="49833"/>
                </a:cubicBezTo>
                <a:cubicBezTo>
                  <a:pt x="10939" y="46856"/>
                  <a:pt x="9922" y="43383"/>
                  <a:pt x="9922" y="39688"/>
                </a:cubicBezTo>
                <a:cubicBezTo>
                  <a:pt x="9922" y="28724"/>
                  <a:pt x="18802" y="19844"/>
                  <a:pt x="29766" y="19844"/>
                </a:cubicBezTo>
                <a:lnTo>
                  <a:pt x="29766" y="13891"/>
                </a:lnTo>
                <a:close/>
                <a:moveTo>
                  <a:pt x="97234" y="13891"/>
                </a:moveTo>
                <a:lnTo>
                  <a:pt x="97234" y="19844"/>
                </a:lnTo>
                <a:cubicBezTo>
                  <a:pt x="108198" y="19844"/>
                  <a:pt x="117078" y="28724"/>
                  <a:pt x="117078" y="39688"/>
                </a:cubicBezTo>
                <a:cubicBezTo>
                  <a:pt x="117078" y="43408"/>
                  <a:pt x="116061" y="46881"/>
                  <a:pt x="114300" y="49833"/>
                </a:cubicBezTo>
                <a:cubicBezTo>
                  <a:pt x="120675" y="53132"/>
                  <a:pt x="125016" y="59779"/>
                  <a:pt x="125016" y="67469"/>
                </a:cubicBezTo>
                <a:cubicBezTo>
                  <a:pt x="125016" y="73968"/>
                  <a:pt x="121890" y="79722"/>
                  <a:pt x="117078" y="83344"/>
                </a:cubicBezTo>
                <a:cubicBezTo>
                  <a:pt x="119559" y="86668"/>
                  <a:pt x="121047" y="90785"/>
                  <a:pt x="121047" y="95250"/>
                </a:cubicBezTo>
                <a:cubicBezTo>
                  <a:pt x="121047" y="106214"/>
                  <a:pt x="112167" y="115094"/>
                  <a:pt x="101203" y="115094"/>
                </a:cubicBezTo>
                <a:cubicBezTo>
                  <a:pt x="101029" y="115094"/>
                  <a:pt x="100881" y="115094"/>
                  <a:pt x="100707" y="115094"/>
                </a:cubicBezTo>
                <a:cubicBezTo>
                  <a:pt x="98946" y="121940"/>
                  <a:pt x="92720" y="127000"/>
                  <a:pt x="85328" y="127000"/>
                </a:cubicBezTo>
                <a:lnTo>
                  <a:pt x="77391" y="127000"/>
                </a:lnTo>
                <a:cubicBezTo>
                  <a:pt x="73000" y="127000"/>
                  <a:pt x="69453" y="123453"/>
                  <a:pt x="69453" y="119063"/>
                </a:cubicBezTo>
                <a:lnTo>
                  <a:pt x="69453" y="7938"/>
                </a:lnTo>
                <a:cubicBezTo>
                  <a:pt x="69453" y="3547"/>
                  <a:pt x="73000" y="0"/>
                  <a:pt x="77391" y="0"/>
                </a:cubicBezTo>
                <a:lnTo>
                  <a:pt x="83344" y="0"/>
                </a:lnTo>
                <a:cubicBezTo>
                  <a:pt x="91008" y="0"/>
                  <a:pt x="97234" y="6226"/>
                  <a:pt x="97234" y="13891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8" name="Text 46"/>
          <p:cNvSpPr/>
          <p:nvPr/>
        </p:nvSpPr>
        <p:spPr>
          <a:xfrm>
            <a:off x="5365750" y="3079750"/>
            <a:ext cx="904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3. Salud Mental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5143500" y="3302000"/>
            <a:ext cx="322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Seguimiento psiquiátrico, tratamiento, prevención crisis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8509000" y="2984500"/>
            <a:ext cx="3365500" cy="603250"/>
          </a:xfrm>
          <a:custGeom>
            <a:avLst/>
            <a:gdLst/>
            <a:ahLst/>
            <a:cxnLst/>
            <a:rect l="l" t="t" r="r" b="b"/>
            <a:pathLst>
              <a:path w="3365500" h="603250">
                <a:moveTo>
                  <a:pt x="0" y="0"/>
                </a:moveTo>
                <a:lnTo>
                  <a:pt x="3365500" y="0"/>
                </a:lnTo>
                <a:lnTo>
                  <a:pt x="3365500" y="603250"/>
                </a:lnTo>
                <a:lnTo>
                  <a:pt x="0" y="6032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51" name="Shape 49"/>
          <p:cNvSpPr/>
          <p:nvPr/>
        </p:nvSpPr>
        <p:spPr>
          <a:xfrm>
            <a:off x="8509000" y="2984500"/>
            <a:ext cx="31750" cy="603250"/>
          </a:xfrm>
          <a:custGeom>
            <a:avLst/>
            <a:gdLst/>
            <a:ahLst/>
            <a:cxnLst/>
            <a:rect l="l" t="t" r="r" b="b"/>
            <a:pathLst>
              <a:path w="31750" h="603250">
                <a:moveTo>
                  <a:pt x="0" y="0"/>
                </a:moveTo>
                <a:lnTo>
                  <a:pt x="31750" y="0"/>
                </a:lnTo>
                <a:lnTo>
                  <a:pt x="31750" y="603250"/>
                </a:lnTo>
                <a:lnTo>
                  <a:pt x="0" y="6032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2" name="Shape 50"/>
          <p:cNvSpPr/>
          <p:nvPr/>
        </p:nvSpPr>
        <p:spPr>
          <a:xfrm>
            <a:off x="8636000" y="31115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5875" y="27781"/>
                </a:moveTo>
                <a:cubicBezTo>
                  <a:pt x="15875" y="21208"/>
                  <a:pt x="21208" y="15875"/>
                  <a:pt x="27781" y="15875"/>
                </a:cubicBezTo>
                <a:cubicBezTo>
                  <a:pt x="34354" y="15875"/>
                  <a:pt x="39688" y="21208"/>
                  <a:pt x="39688" y="27781"/>
                </a:cubicBezTo>
                <a:lnTo>
                  <a:pt x="39688" y="55563"/>
                </a:lnTo>
                <a:lnTo>
                  <a:pt x="15875" y="55563"/>
                </a:lnTo>
                <a:lnTo>
                  <a:pt x="15875" y="27781"/>
                </a:lnTo>
                <a:close/>
                <a:moveTo>
                  <a:pt x="43656" y="91281"/>
                </a:moveTo>
                <a:cubicBezTo>
                  <a:pt x="43656" y="79201"/>
                  <a:pt x="48146" y="68163"/>
                  <a:pt x="55563" y="59779"/>
                </a:cubicBezTo>
                <a:lnTo>
                  <a:pt x="55563" y="27781"/>
                </a:lnTo>
                <a:cubicBezTo>
                  <a:pt x="55563" y="12427"/>
                  <a:pt x="43135" y="0"/>
                  <a:pt x="27781" y="0"/>
                </a:cubicBezTo>
                <a:cubicBezTo>
                  <a:pt x="12427" y="0"/>
                  <a:pt x="0" y="12427"/>
                  <a:pt x="0" y="27781"/>
                </a:cubicBezTo>
                <a:lnTo>
                  <a:pt x="0" y="99219"/>
                </a:lnTo>
                <a:cubicBezTo>
                  <a:pt x="0" y="114573"/>
                  <a:pt x="12427" y="127000"/>
                  <a:pt x="27781" y="127000"/>
                </a:cubicBezTo>
                <a:cubicBezTo>
                  <a:pt x="37033" y="127000"/>
                  <a:pt x="45219" y="122486"/>
                  <a:pt x="50279" y="115515"/>
                </a:cubicBezTo>
                <a:cubicBezTo>
                  <a:pt x="46062" y="108421"/>
                  <a:pt x="43656" y="100137"/>
                  <a:pt x="43656" y="91281"/>
                </a:cubicBezTo>
                <a:close/>
                <a:moveTo>
                  <a:pt x="59705" y="108000"/>
                </a:moveTo>
                <a:cubicBezTo>
                  <a:pt x="60846" y="110158"/>
                  <a:pt x="63748" y="110406"/>
                  <a:pt x="65484" y="108669"/>
                </a:cubicBezTo>
                <a:lnTo>
                  <a:pt x="108669" y="65484"/>
                </a:lnTo>
                <a:cubicBezTo>
                  <a:pt x="110406" y="63748"/>
                  <a:pt x="110158" y="60846"/>
                  <a:pt x="108000" y="59705"/>
                </a:cubicBezTo>
                <a:cubicBezTo>
                  <a:pt x="103014" y="57051"/>
                  <a:pt x="97334" y="55563"/>
                  <a:pt x="91281" y="55563"/>
                </a:cubicBezTo>
                <a:cubicBezTo>
                  <a:pt x="71562" y="55563"/>
                  <a:pt x="55563" y="71562"/>
                  <a:pt x="55563" y="91281"/>
                </a:cubicBezTo>
                <a:cubicBezTo>
                  <a:pt x="55563" y="97309"/>
                  <a:pt x="57051" y="103014"/>
                  <a:pt x="59705" y="108000"/>
                </a:cubicBezTo>
                <a:close/>
                <a:moveTo>
                  <a:pt x="73893" y="117078"/>
                </a:moveTo>
                <a:cubicBezTo>
                  <a:pt x="72157" y="118814"/>
                  <a:pt x="72405" y="121717"/>
                  <a:pt x="74563" y="122858"/>
                </a:cubicBezTo>
                <a:cubicBezTo>
                  <a:pt x="79549" y="125512"/>
                  <a:pt x="85229" y="127000"/>
                  <a:pt x="91281" y="127000"/>
                </a:cubicBezTo>
                <a:cubicBezTo>
                  <a:pt x="111001" y="127000"/>
                  <a:pt x="127000" y="111001"/>
                  <a:pt x="127000" y="91281"/>
                </a:cubicBezTo>
                <a:cubicBezTo>
                  <a:pt x="127000" y="85254"/>
                  <a:pt x="125512" y="79549"/>
                  <a:pt x="122858" y="74563"/>
                </a:cubicBezTo>
                <a:cubicBezTo>
                  <a:pt x="121717" y="72405"/>
                  <a:pt x="118814" y="72157"/>
                  <a:pt x="117078" y="73893"/>
                </a:cubicBezTo>
                <a:lnTo>
                  <a:pt x="73893" y="117078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3" name="Text 51"/>
          <p:cNvSpPr/>
          <p:nvPr/>
        </p:nvSpPr>
        <p:spPr>
          <a:xfrm>
            <a:off x="8842375" y="3079750"/>
            <a:ext cx="2047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4. Adicciones y Reducción de Daños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8620125" y="3302000"/>
            <a:ext cx="322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Consumo, tratamiento sustitutivo, plan reducción daños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5032375" y="3683000"/>
            <a:ext cx="3365500" cy="793750"/>
          </a:xfrm>
          <a:custGeom>
            <a:avLst/>
            <a:gdLst/>
            <a:ahLst/>
            <a:cxnLst/>
            <a:rect l="l" t="t" r="r" b="b"/>
            <a:pathLst>
              <a:path w="3365500" h="793750">
                <a:moveTo>
                  <a:pt x="0" y="0"/>
                </a:moveTo>
                <a:lnTo>
                  <a:pt x="3365500" y="0"/>
                </a:lnTo>
                <a:lnTo>
                  <a:pt x="336550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56" name="Shape 54"/>
          <p:cNvSpPr/>
          <p:nvPr/>
        </p:nvSpPr>
        <p:spPr>
          <a:xfrm>
            <a:off x="5032375" y="368300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7" name="Shape 55"/>
          <p:cNvSpPr/>
          <p:nvPr/>
        </p:nvSpPr>
        <p:spPr>
          <a:xfrm>
            <a:off x="5159375" y="38100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31750" y="23812"/>
                </a:moveTo>
                <a:lnTo>
                  <a:pt x="31750" y="19844"/>
                </a:lnTo>
                <a:cubicBezTo>
                  <a:pt x="31750" y="8880"/>
                  <a:pt x="53082" y="0"/>
                  <a:pt x="79375" y="0"/>
                </a:cubicBezTo>
                <a:cubicBezTo>
                  <a:pt x="105668" y="0"/>
                  <a:pt x="127000" y="8880"/>
                  <a:pt x="127000" y="19844"/>
                </a:cubicBezTo>
                <a:lnTo>
                  <a:pt x="127000" y="23812"/>
                </a:lnTo>
                <a:cubicBezTo>
                  <a:pt x="127000" y="31403"/>
                  <a:pt x="116756" y="38001"/>
                  <a:pt x="101699" y="41349"/>
                </a:cubicBezTo>
                <a:cubicBezTo>
                  <a:pt x="101104" y="40655"/>
                  <a:pt x="100484" y="39985"/>
                  <a:pt x="99864" y="39365"/>
                </a:cubicBezTo>
                <a:cubicBezTo>
                  <a:pt x="96019" y="35570"/>
                  <a:pt x="91058" y="32693"/>
                  <a:pt x="85874" y="30559"/>
                </a:cubicBezTo>
                <a:cubicBezTo>
                  <a:pt x="75481" y="26219"/>
                  <a:pt x="61937" y="23837"/>
                  <a:pt x="47625" y="23837"/>
                </a:cubicBezTo>
                <a:cubicBezTo>
                  <a:pt x="42193" y="23837"/>
                  <a:pt x="36885" y="24185"/>
                  <a:pt x="31800" y="24854"/>
                </a:cubicBezTo>
                <a:cubicBezTo>
                  <a:pt x="31750" y="24532"/>
                  <a:pt x="31750" y="24185"/>
                  <a:pt x="31750" y="23837"/>
                </a:cubicBezTo>
                <a:close/>
                <a:moveTo>
                  <a:pt x="107156" y="87561"/>
                </a:moveTo>
                <a:lnTo>
                  <a:pt x="107156" y="76101"/>
                </a:lnTo>
                <a:cubicBezTo>
                  <a:pt x="110902" y="75133"/>
                  <a:pt x="114424" y="73992"/>
                  <a:pt x="117624" y="72653"/>
                </a:cubicBezTo>
                <a:cubicBezTo>
                  <a:pt x="120898" y="71289"/>
                  <a:pt x="124098" y="69627"/>
                  <a:pt x="127000" y="67618"/>
                </a:cubicBezTo>
                <a:lnTo>
                  <a:pt x="127000" y="71438"/>
                </a:lnTo>
                <a:cubicBezTo>
                  <a:pt x="127000" y="78085"/>
                  <a:pt x="119187" y="83964"/>
                  <a:pt x="107156" y="87561"/>
                </a:cubicBezTo>
                <a:close/>
                <a:moveTo>
                  <a:pt x="107156" y="63748"/>
                </a:moveTo>
                <a:lnTo>
                  <a:pt x="107156" y="55563"/>
                </a:lnTo>
                <a:cubicBezTo>
                  <a:pt x="107156" y="54446"/>
                  <a:pt x="107057" y="53380"/>
                  <a:pt x="106908" y="52338"/>
                </a:cubicBezTo>
                <a:cubicBezTo>
                  <a:pt x="110753" y="51371"/>
                  <a:pt x="114350" y="50205"/>
                  <a:pt x="117624" y="48816"/>
                </a:cubicBezTo>
                <a:cubicBezTo>
                  <a:pt x="120898" y="47427"/>
                  <a:pt x="124098" y="45789"/>
                  <a:pt x="127000" y="43780"/>
                </a:cubicBezTo>
                <a:lnTo>
                  <a:pt x="127000" y="47600"/>
                </a:lnTo>
                <a:cubicBezTo>
                  <a:pt x="127000" y="54248"/>
                  <a:pt x="119187" y="60127"/>
                  <a:pt x="107156" y="63723"/>
                </a:cubicBezTo>
                <a:close/>
                <a:moveTo>
                  <a:pt x="0" y="59531"/>
                </a:moveTo>
                <a:lnTo>
                  <a:pt x="0" y="55563"/>
                </a:lnTo>
                <a:cubicBezTo>
                  <a:pt x="0" y="44599"/>
                  <a:pt x="21332" y="35719"/>
                  <a:pt x="47625" y="35719"/>
                </a:cubicBezTo>
                <a:cubicBezTo>
                  <a:pt x="73918" y="35719"/>
                  <a:pt x="95250" y="44599"/>
                  <a:pt x="95250" y="55563"/>
                </a:cubicBezTo>
                <a:lnTo>
                  <a:pt x="95250" y="59531"/>
                </a:lnTo>
                <a:cubicBezTo>
                  <a:pt x="95250" y="70495"/>
                  <a:pt x="73918" y="79375"/>
                  <a:pt x="47625" y="79375"/>
                </a:cubicBezTo>
                <a:cubicBezTo>
                  <a:pt x="21332" y="79375"/>
                  <a:pt x="0" y="70495"/>
                  <a:pt x="0" y="59531"/>
                </a:cubicBezTo>
                <a:close/>
                <a:moveTo>
                  <a:pt x="95250" y="83344"/>
                </a:moveTo>
                <a:cubicBezTo>
                  <a:pt x="95250" y="94307"/>
                  <a:pt x="73918" y="103188"/>
                  <a:pt x="47625" y="103188"/>
                </a:cubicBezTo>
                <a:cubicBezTo>
                  <a:pt x="21332" y="103188"/>
                  <a:pt x="0" y="94307"/>
                  <a:pt x="0" y="83344"/>
                </a:cubicBezTo>
                <a:lnTo>
                  <a:pt x="0" y="79524"/>
                </a:lnTo>
                <a:cubicBezTo>
                  <a:pt x="2877" y="81533"/>
                  <a:pt x="6077" y="83170"/>
                  <a:pt x="9376" y="84559"/>
                </a:cubicBezTo>
                <a:cubicBezTo>
                  <a:pt x="19769" y="88900"/>
                  <a:pt x="33313" y="91281"/>
                  <a:pt x="47625" y="91281"/>
                </a:cubicBezTo>
                <a:cubicBezTo>
                  <a:pt x="61937" y="91281"/>
                  <a:pt x="75481" y="88875"/>
                  <a:pt x="85874" y="84559"/>
                </a:cubicBezTo>
                <a:cubicBezTo>
                  <a:pt x="89148" y="83195"/>
                  <a:pt x="92348" y="81533"/>
                  <a:pt x="95250" y="79524"/>
                </a:cubicBezTo>
                <a:lnTo>
                  <a:pt x="95250" y="83344"/>
                </a:lnTo>
                <a:close/>
                <a:moveTo>
                  <a:pt x="95250" y="103336"/>
                </a:moveTo>
                <a:lnTo>
                  <a:pt x="95250" y="107156"/>
                </a:lnTo>
                <a:cubicBezTo>
                  <a:pt x="95250" y="118120"/>
                  <a:pt x="73918" y="127000"/>
                  <a:pt x="47625" y="127000"/>
                </a:cubicBezTo>
                <a:cubicBezTo>
                  <a:pt x="21332" y="127000"/>
                  <a:pt x="0" y="118120"/>
                  <a:pt x="0" y="107156"/>
                </a:cubicBezTo>
                <a:lnTo>
                  <a:pt x="0" y="103336"/>
                </a:lnTo>
                <a:cubicBezTo>
                  <a:pt x="2877" y="105346"/>
                  <a:pt x="6077" y="106983"/>
                  <a:pt x="9376" y="108372"/>
                </a:cubicBezTo>
                <a:cubicBezTo>
                  <a:pt x="19769" y="112713"/>
                  <a:pt x="33313" y="115094"/>
                  <a:pt x="47625" y="115094"/>
                </a:cubicBezTo>
                <a:cubicBezTo>
                  <a:pt x="61937" y="115094"/>
                  <a:pt x="75481" y="112688"/>
                  <a:pt x="85874" y="108372"/>
                </a:cubicBezTo>
                <a:cubicBezTo>
                  <a:pt x="89148" y="107007"/>
                  <a:pt x="92348" y="105346"/>
                  <a:pt x="95250" y="103336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8" name="Text 56"/>
          <p:cNvSpPr/>
          <p:nvPr/>
        </p:nvSpPr>
        <p:spPr>
          <a:xfrm>
            <a:off x="5365750" y="3778250"/>
            <a:ext cx="1325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5. Situación Económica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5143500" y="4000500"/>
            <a:ext cx="322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Prestaciones, gestión dinero, deudas, cuenta bancaria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8509000" y="3683000"/>
            <a:ext cx="3365500" cy="793750"/>
          </a:xfrm>
          <a:custGeom>
            <a:avLst/>
            <a:gdLst/>
            <a:ahLst/>
            <a:cxnLst/>
            <a:rect l="l" t="t" r="r" b="b"/>
            <a:pathLst>
              <a:path w="3365500" h="793750">
                <a:moveTo>
                  <a:pt x="0" y="0"/>
                </a:moveTo>
                <a:lnTo>
                  <a:pt x="3365500" y="0"/>
                </a:lnTo>
                <a:lnTo>
                  <a:pt x="336550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61" name="Shape 59"/>
          <p:cNvSpPr/>
          <p:nvPr/>
        </p:nvSpPr>
        <p:spPr>
          <a:xfrm>
            <a:off x="8509000" y="368300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2" name="Shape 60"/>
          <p:cNvSpPr/>
          <p:nvPr/>
        </p:nvSpPr>
        <p:spPr>
          <a:xfrm>
            <a:off x="8620125" y="3810000"/>
            <a:ext cx="158750" cy="127000"/>
          </a:xfrm>
          <a:custGeom>
            <a:avLst/>
            <a:gdLst/>
            <a:ahLst/>
            <a:cxnLst/>
            <a:rect l="l" t="t" r="r" b="b"/>
            <a:pathLst>
              <a:path w="158750" h="127000">
                <a:moveTo>
                  <a:pt x="79375" y="3969"/>
                </a:moveTo>
                <a:cubicBezTo>
                  <a:pt x="93613" y="3969"/>
                  <a:pt x="105172" y="15528"/>
                  <a:pt x="105172" y="29766"/>
                </a:cubicBezTo>
                <a:cubicBezTo>
                  <a:pt x="105172" y="44003"/>
                  <a:pt x="93613" y="55563"/>
                  <a:pt x="79375" y="55563"/>
                </a:cubicBezTo>
                <a:cubicBezTo>
                  <a:pt x="65137" y="55563"/>
                  <a:pt x="53578" y="44003"/>
                  <a:pt x="53578" y="29766"/>
                </a:cubicBezTo>
                <a:cubicBezTo>
                  <a:pt x="53578" y="15528"/>
                  <a:pt x="65137" y="3969"/>
                  <a:pt x="79375" y="3969"/>
                </a:cubicBezTo>
                <a:close/>
                <a:moveTo>
                  <a:pt x="23812" y="21828"/>
                </a:moveTo>
                <a:cubicBezTo>
                  <a:pt x="33669" y="21828"/>
                  <a:pt x="41672" y="29831"/>
                  <a:pt x="41672" y="39688"/>
                </a:cubicBezTo>
                <a:cubicBezTo>
                  <a:pt x="41672" y="49544"/>
                  <a:pt x="33669" y="57547"/>
                  <a:pt x="23812" y="57547"/>
                </a:cubicBezTo>
                <a:cubicBezTo>
                  <a:pt x="13956" y="57547"/>
                  <a:pt x="5953" y="49544"/>
                  <a:pt x="5953" y="39688"/>
                </a:cubicBezTo>
                <a:cubicBezTo>
                  <a:pt x="5953" y="29831"/>
                  <a:pt x="13956" y="21828"/>
                  <a:pt x="23812" y="21828"/>
                </a:cubicBezTo>
                <a:close/>
                <a:moveTo>
                  <a:pt x="0" y="103188"/>
                </a:moveTo>
                <a:cubicBezTo>
                  <a:pt x="0" y="85651"/>
                  <a:pt x="14213" y="71438"/>
                  <a:pt x="31750" y="71438"/>
                </a:cubicBezTo>
                <a:cubicBezTo>
                  <a:pt x="34925" y="71438"/>
                  <a:pt x="38001" y="71909"/>
                  <a:pt x="40903" y="72777"/>
                </a:cubicBezTo>
                <a:cubicBezTo>
                  <a:pt x="32742" y="81905"/>
                  <a:pt x="27781" y="93960"/>
                  <a:pt x="27781" y="107156"/>
                </a:cubicBezTo>
                <a:lnTo>
                  <a:pt x="27781" y="111125"/>
                </a:lnTo>
                <a:cubicBezTo>
                  <a:pt x="27781" y="113953"/>
                  <a:pt x="28377" y="116632"/>
                  <a:pt x="29443" y="119063"/>
                </a:cubicBezTo>
                <a:lnTo>
                  <a:pt x="7938" y="119063"/>
                </a:lnTo>
                <a:cubicBezTo>
                  <a:pt x="3547" y="119063"/>
                  <a:pt x="0" y="115515"/>
                  <a:pt x="0" y="111125"/>
                </a:cubicBezTo>
                <a:lnTo>
                  <a:pt x="0" y="103188"/>
                </a:lnTo>
                <a:close/>
                <a:moveTo>
                  <a:pt x="129307" y="119063"/>
                </a:moveTo>
                <a:cubicBezTo>
                  <a:pt x="130373" y="116632"/>
                  <a:pt x="130969" y="113953"/>
                  <a:pt x="130969" y="111125"/>
                </a:cubicBezTo>
                <a:lnTo>
                  <a:pt x="130969" y="107156"/>
                </a:lnTo>
                <a:cubicBezTo>
                  <a:pt x="130969" y="93960"/>
                  <a:pt x="126008" y="81905"/>
                  <a:pt x="117847" y="72777"/>
                </a:cubicBezTo>
                <a:cubicBezTo>
                  <a:pt x="120749" y="71909"/>
                  <a:pt x="123825" y="71438"/>
                  <a:pt x="127000" y="71438"/>
                </a:cubicBezTo>
                <a:cubicBezTo>
                  <a:pt x="144537" y="71438"/>
                  <a:pt x="158750" y="85651"/>
                  <a:pt x="158750" y="103188"/>
                </a:cubicBezTo>
                <a:lnTo>
                  <a:pt x="158750" y="111125"/>
                </a:lnTo>
                <a:cubicBezTo>
                  <a:pt x="158750" y="115515"/>
                  <a:pt x="155203" y="119063"/>
                  <a:pt x="150813" y="119063"/>
                </a:cubicBezTo>
                <a:lnTo>
                  <a:pt x="129307" y="119063"/>
                </a:lnTo>
                <a:close/>
                <a:moveTo>
                  <a:pt x="117078" y="39688"/>
                </a:moveTo>
                <a:cubicBezTo>
                  <a:pt x="117078" y="29831"/>
                  <a:pt x="125081" y="21828"/>
                  <a:pt x="134938" y="21828"/>
                </a:cubicBezTo>
                <a:cubicBezTo>
                  <a:pt x="144794" y="21828"/>
                  <a:pt x="152797" y="29831"/>
                  <a:pt x="152797" y="39687"/>
                </a:cubicBezTo>
                <a:cubicBezTo>
                  <a:pt x="152797" y="49544"/>
                  <a:pt x="144794" y="57547"/>
                  <a:pt x="134938" y="57547"/>
                </a:cubicBezTo>
                <a:cubicBezTo>
                  <a:pt x="125081" y="57547"/>
                  <a:pt x="117078" y="49544"/>
                  <a:pt x="117078" y="39688"/>
                </a:cubicBezTo>
                <a:close/>
                <a:moveTo>
                  <a:pt x="39688" y="107156"/>
                </a:moveTo>
                <a:cubicBezTo>
                  <a:pt x="39688" y="85229"/>
                  <a:pt x="57448" y="67469"/>
                  <a:pt x="79375" y="67469"/>
                </a:cubicBezTo>
                <a:cubicBezTo>
                  <a:pt x="101302" y="67469"/>
                  <a:pt x="119063" y="85229"/>
                  <a:pt x="119063" y="107156"/>
                </a:cubicBezTo>
                <a:lnTo>
                  <a:pt x="119063" y="111125"/>
                </a:lnTo>
                <a:cubicBezTo>
                  <a:pt x="119063" y="115515"/>
                  <a:pt x="115515" y="119063"/>
                  <a:pt x="111125" y="119063"/>
                </a:cubicBezTo>
                <a:lnTo>
                  <a:pt x="47625" y="119063"/>
                </a:lnTo>
                <a:cubicBezTo>
                  <a:pt x="43235" y="119063"/>
                  <a:pt x="39688" y="115515"/>
                  <a:pt x="39688" y="111125"/>
                </a:cubicBezTo>
                <a:lnTo>
                  <a:pt x="39688" y="107156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3" name="Text 61"/>
          <p:cNvSpPr/>
          <p:nvPr/>
        </p:nvSpPr>
        <p:spPr>
          <a:xfrm>
            <a:off x="8842375" y="3778250"/>
            <a:ext cx="1920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6. Relaciones Sociales y Familiares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8620125" y="4000500"/>
            <a:ext cx="32226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Red de apoyo, relaciones familiares, gestión relaciones perjudiciales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5032375" y="4572000"/>
            <a:ext cx="3365500" cy="793750"/>
          </a:xfrm>
          <a:custGeom>
            <a:avLst/>
            <a:gdLst/>
            <a:ahLst/>
            <a:cxnLst/>
            <a:rect l="l" t="t" r="r" b="b"/>
            <a:pathLst>
              <a:path w="3365500" h="793750">
                <a:moveTo>
                  <a:pt x="0" y="0"/>
                </a:moveTo>
                <a:lnTo>
                  <a:pt x="3365500" y="0"/>
                </a:lnTo>
                <a:lnTo>
                  <a:pt x="336550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66" name="Shape 64"/>
          <p:cNvSpPr/>
          <p:nvPr/>
        </p:nvSpPr>
        <p:spPr>
          <a:xfrm>
            <a:off x="5032375" y="457200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7" name="Shape 65"/>
          <p:cNvSpPr/>
          <p:nvPr/>
        </p:nvSpPr>
        <p:spPr>
          <a:xfrm>
            <a:off x="5167313" y="4699000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63624" y="-7937"/>
                </a:moveTo>
                <a:cubicBezTo>
                  <a:pt x="71290" y="-7937"/>
                  <a:pt x="77515" y="-1713"/>
                  <a:pt x="77515" y="5953"/>
                </a:cubicBezTo>
                <a:cubicBezTo>
                  <a:pt x="77515" y="13620"/>
                  <a:pt x="71290" y="19844"/>
                  <a:pt x="63624" y="19844"/>
                </a:cubicBezTo>
                <a:cubicBezTo>
                  <a:pt x="55958" y="19844"/>
                  <a:pt x="49733" y="13620"/>
                  <a:pt x="49733" y="5953"/>
                </a:cubicBezTo>
                <a:cubicBezTo>
                  <a:pt x="49733" y="-1713"/>
                  <a:pt x="55958" y="-7937"/>
                  <a:pt x="63624" y="-7937"/>
                </a:cubicBezTo>
                <a:close/>
                <a:moveTo>
                  <a:pt x="30659" y="43656"/>
                </a:moveTo>
                <a:cubicBezTo>
                  <a:pt x="29840" y="43656"/>
                  <a:pt x="29121" y="44152"/>
                  <a:pt x="28823" y="44896"/>
                </a:cubicBezTo>
                <a:lnTo>
                  <a:pt x="23366" y="58514"/>
                </a:lnTo>
                <a:cubicBezTo>
                  <a:pt x="21729" y="62582"/>
                  <a:pt x="17115" y="64567"/>
                  <a:pt x="13047" y="62929"/>
                </a:cubicBezTo>
                <a:cubicBezTo>
                  <a:pt x="8979" y="61292"/>
                  <a:pt x="6995" y="56679"/>
                  <a:pt x="8632" y="52611"/>
                </a:cubicBezTo>
                <a:lnTo>
                  <a:pt x="14064" y="38993"/>
                </a:lnTo>
                <a:cubicBezTo>
                  <a:pt x="16793" y="32221"/>
                  <a:pt x="23341" y="27781"/>
                  <a:pt x="30659" y="27781"/>
                </a:cubicBezTo>
                <a:lnTo>
                  <a:pt x="54794" y="27781"/>
                </a:lnTo>
                <a:cubicBezTo>
                  <a:pt x="61863" y="27781"/>
                  <a:pt x="68387" y="31527"/>
                  <a:pt x="71934" y="37629"/>
                </a:cubicBezTo>
                <a:lnTo>
                  <a:pt x="80070" y="51594"/>
                </a:lnTo>
                <a:lnTo>
                  <a:pt x="95349" y="51594"/>
                </a:lnTo>
                <a:cubicBezTo>
                  <a:pt x="99740" y="51594"/>
                  <a:pt x="103287" y="55141"/>
                  <a:pt x="103287" y="59531"/>
                </a:cubicBezTo>
                <a:cubicBezTo>
                  <a:pt x="103287" y="63922"/>
                  <a:pt x="99740" y="67469"/>
                  <a:pt x="95349" y="67469"/>
                </a:cubicBezTo>
                <a:lnTo>
                  <a:pt x="80070" y="67469"/>
                </a:lnTo>
                <a:cubicBezTo>
                  <a:pt x="74414" y="67469"/>
                  <a:pt x="69205" y="64467"/>
                  <a:pt x="66353" y="59581"/>
                </a:cubicBezTo>
                <a:lnTo>
                  <a:pt x="63872" y="55339"/>
                </a:lnTo>
                <a:lnTo>
                  <a:pt x="58738" y="72802"/>
                </a:lnTo>
                <a:lnTo>
                  <a:pt x="77440" y="78408"/>
                </a:lnTo>
                <a:cubicBezTo>
                  <a:pt x="84311" y="80466"/>
                  <a:pt x="87809" y="88081"/>
                  <a:pt x="84906" y="94655"/>
                </a:cubicBezTo>
                <a:lnTo>
                  <a:pt x="70867" y="126256"/>
                </a:lnTo>
                <a:cubicBezTo>
                  <a:pt x="69081" y="130274"/>
                  <a:pt x="64393" y="132060"/>
                  <a:pt x="60399" y="130274"/>
                </a:cubicBezTo>
                <a:cubicBezTo>
                  <a:pt x="56406" y="128488"/>
                  <a:pt x="54595" y="123800"/>
                  <a:pt x="56381" y="119807"/>
                </a:cubicBezTo>
                <a:lnTo>
                  <a:pt x="68585" y="92323"/>
                </a:lnTo>
                <a:lnTo>
                  <a:pt x="44797" y="85179"/>
                </a:lnTo>
                <a:cubicBezTo>
                  <a:pt x="36686" y="82748"/>
                  <a:pt x="31899" y="74340"/>
                  <a:pt x="33958" y="66129"/>
                </a:cubicBezTo>
                <a:lnTo>
                  <a:pt x="39588" y="43656"/>
                </a:lnTo>
                <a:lnTo>
                  <a:pt x="30683" y="43656"/>
                </a:lnTo>
                <a:close/>
                <a:moveTo>
                  <a:pt x="28674" y="88553"/>
                </a:moveTo>
                <a:cubicBezTo>
                  <a:pt x="31973" y="92249"/>
                  <a:pt x="36289" y="95076"/>
                  <a:pt x="41374" y="96589"/>
                </a:cubicBezTo>
                <a:lnTo>
                  <a:pt x="42540" y="96937"/>
                </a:lnTo>
                <a:lnTo>
                  <a:pt x="40829" y="101724"/>
                </a:lnTo>
                <a:cubicBezTo>
                  <a:pt x="39390" y="105767"/>
                  <a:pt x="36860" y="109364"/>
                  <a:pt x="33561" y="112092"/>
                </a:cubicBezTo>
                <a:lnTo>
                  <a:pt x="13122" y="128935"/>
                </a:lnTo>
                <a:cubicBezTo>
                  <a:pt x="9748" y="131713"/>
                  <a:pt x="4738" y="131242"/>
                  <a:pt x="1960" y="127868"/>
                </a:cubicBezTo>
                <a:cubicBezTo>
                  <a:pt x="-819" y="124495"/>
                  <a:pt x="-347" y="119484"/>
                  <a:pt x="3026" y="116706"/>
                </a:cubicBezTo>
                <a:lnTo>
                  <a:pt x="23465" y="99864"/>
                </a:lnTo>
                <a:cubicBezTo>
                  <a:pt x="24581" y="98946"/>
                  <a:pt x="25400" y="97755"/>
                  <a:pt x="25896" y="96416"/>
                </a:cubicBezTo>
                <a:lnTo>
                  <a:pt x="28674" y="88553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8" name="Text 66"/>
          <p:cNvSpPr/>
          <p:nvPr/>
        </p:nvSpPr>
        <p:spPr>
          <a:xfrm>
            <a:off x="5365750" y="4667250"/>
            <a:ext cx="15478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7. Integración Comunitaria</a:t>
            </a:r>
            <a:endParaRPr lang="en-US" sz="1600" dirty="0"/>
          </a:p>
        </p:txBody>
      </p:sp>
      <p:sp>
        <p:nvSpPr>
          <p:cNvPr id="69" name="Text 67"/>
          <p:cNvSpPr/>
          <p:nvPr/>
        </p:nvSpPr>
        <p:spPr>
          <a:xfrm>
            <a:off x="5143500" y="4889500"/>
            <a:ext cx="322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Actividades comunitarias, ocio, cultura, deporte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8509000" y="4572000"/>
            <a:ext cx="3365500" cy="793750"/>
          </a:xfrm>
          <a:custGeom>
            <a:avLst/>
            <a:gdLst/>
            <a:ahLst/>
            <a:cxnLst/>
            <a:rect l="l" t="t" r="r" b="b"/>
            <a:pathLst>
              <a:path w="3365500" h="793750">
                <a:moveTo>
                  <a:pt x="0" y="0"/>
                </a:moveTo>
                <a:lnTo>
                  <a:pt x="3365500" y="0"/>
                </a:lnTo>
                <a:lnTo>
                  <a:pt x="336550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71" name="Shape 69"/>
          <p:cNvSpPr/>
          <p:nvPr/>
        </p:nvSpPr>
        <p:spPr>
          <a:xfrm>
            <a:off x="8509000" y="457200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2" name="Shape 70"/>
          <p:cNvSpPr/>
          <p:nvPr/>
        </p:nvSpPr>
        <p:spPr>
          <a:xfrm>
            <a:off x="8651875" y="4699000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0" y="15875"/>
                </a:moveTo>
                <a:cubicBezTo>
                  <a:pt x="0" y="7119"/>
                  <a:pt x="7119" y="0"/>
                  <a:pt x="15875" y="0"/>
                </a:cubicBezTo>
                <a:lnTo>
                  <a:pt x="52958" y="0"/>
                </a:lnTo>
                <a:cubicBezTo>
                  <a:pt x="57175" y="0"/>
                  <a:pt x="61218" y="1662"/>
                  <a:pt x="64195" y="4638"/>
                </a:cubicBezTo>
                <a:lnTo>
                  <a:pt x="90612" y="31080"/>
                </a:lnTo>
                <a:cubicBezTo>
                  <a:pt x="93588" y="34057"/>
                  <a:pt x="95250" y="38100"/>
                  <a:pt x="95250" y="42317"/>
                </a:cubicBezTo>
                <a:lnTo>
                  <a:pt x="95250" y="111125"/>
                </a:lnTo>
                <a:cubicBezTo>
                  <a:pt x="95250" y="119881"/>
                  <a:pt x="88131" y="127000"/>
                  <a:pt x="79375" y="127000"/>
                </a:cubicBezTo>
                <a:lnTo>
                  <a:pt x="15875" y="127000"/>
                </a:lnTo>
                <a:cubicBezTo>
                  <a:pt x="7119" y="127000"/>
                  <a:pt x="0" y="119881"/>
                  <a:pt x="0" y="111125"/>
                </a:cubicBezTo>
                <a:lnTo>
                  <a:pt x="0" y="15875"/>
                </a:lnTo>
                <a:close/>
                <a:moveTo>
                  <a:pt x="51594" y="14511"/>
                </a:moveTo>
                <a:lnTo>
                  <a:pt x="51594" y="37703"/>
                </a:lnTo>
                <a:cubicBezTo>
                  <a:pt x="51594" y="41002"/>
                  <a:pt x="54248" y="43656"/>
                  <a:pt x="57547" y="43656"/>
                </a:cubicBezTo>
                <a:lnTo>
                  <a:pt x="80739" y="43656"/>
                </a:lnTo>
                <a:lnTo>
                  <a:pt x="51594" y="14511"/>
                </a:lnTo>
                <a:close/>
                <a:moveTo>
                  <a:pt x="29766" y="63500"/>
                </a:moveTo>
                <a:cubicBezTo>
                  <a:pt x="26467" y="63500"/>
                  <a:pt x="23812" y="66154"/>
                  <a:pt x="23812" y="69453"/>
                </a:cubicBezTo>
                <a:cubicBezTo>
                  <a:pt x="23812" y="72752"/>
                  <a:pt x="26467" y="75406"/>
                  <a:pt x="29766" y="75406"/>
                </a:cubicBezTo>
                <a:lnTo>
                  <a:pt x="65484" y="75406"/>
                </a:lnTo>
                <a:cubicBezTo>
                  <a:pt x="68783" y="75406"/>
                  <a:pt x="71438" y="72752"/>
                  <a:pt x="71438" y="69453"/>
                </a:cubicBezTo>
                <a:cubicBezTo>
                  <a:pt x="71438" y="66154"/>
                  <a:pt x="68783" y="63500"/>
                  <a:pt x="65484" y="63500"/>
                </a:cubicBezTo>
                <a:lnTo>
                  <a:pt x="29766" y="63500"/>
                </a:lnTo>
                <a:close/>
                <a:moveTo>
                  <a:pt x="29766" y="87313"/>
                </a:moveTo>
                <a:cubicBezTo>
                  <a:pt x="26467" y="87313"/>
                  <a:pt x="23812" y="89967"/>
                  <a:pt x="23812" y="93266"/>
                </a:cubicBezTo>
                <a:cubicBezTo>
                  <a:pt x="23812" y="96565"/>
                  <a:pt x="26467" y="99219"/>
                  <a:pt x="29766" y="99219"/>
                </a:cubicBezTo>
                <a:lnTo>
                  <a:pt x="65484" y="99219"/>
                </a:lnTo>
                <a:cubicBezTo>
                  <a:pt x="68783" y="99219"/>
                  <a:pt x="71438" y="96565"/>
                  <a:pt x="71438" y="93266"/>
                </a:cubicBezTo>
                <a:cubicBezTo>
                  <a:pt x="71438" y="89967"/>
                  <a:pt x="68783" y="87313"/>
                  <a:pt x="65484" y="87313"/>
                </a:cubicBezTo>
                <a:lnTo>
                  <a:pt x="29766" y="87313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3" name="Text 71"/>
          <p:cNvSpPr/>
          <p:nvPr/>
        </p:nvSpPr>
        <p:spPr>
          <a:xfrm>
            <a:off x="8842375" y="4667250"/>
            <a:ext cx="2039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8. Situación Administrativa/Jurídica</a:t>
            </a:r>
            <a:endParaRPr lang="en-US" sz="1600" dirty="0"/>
          </a:p>
        </p:txBody>
      </p:sp>
      <p:sp>
        <p:nvSpPr>
          <p:cNvPr id="74" name="Text 72"/>
          <p:cNvSpPr/>
          <p:nvPr/>
        </p:nvSpPr>
        <p:spPr>
          <a:xfrm>
            <a:off x="8620125" y="4889500"/>
            <a:ext cx="32226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Documentación, empadronamiento, procedimientos judiciales</a:t>
            </a:r>
            <a:endParaRPr lang="en-US" sz="1600" dirty="0"/>
          </a:p>
        </p:txBody>
      </p:sp>
      <p:sp>
        <p:nvSpPr>
          <p:cNvPr id="75" name="Shape 73"/>
          <p:cNvSpPr/>
          <p:nvPr/>
        </p:nvSpPr>
        <p:spPr>
          <a:xfrm>
            <a:off x="5032375" y="5492750"/>
            <a:ext cx="6842125" cy="635000"/>
          </a:xfrm>
          <a:custGeom>
            <a:avLst/>
            <a:gdLst/>
            <a:ahLst/>
            <a:cxnLst/>
            <a:rect l="l" t="t" r="r" b="b"/>
            <a:pathLst>
              <a:path w="6842125" h="635000">
                <a:moveTo>
                  <a:pt x="0" y="0"/>
                </a:moveTo>
                <a:lnTo>
                  <a:pt x="6842125" y="0"/>
                </a:lnTo>
                <a:lnTo>
                  <a:pt x="6842125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76" name="Shape 74"/>
          <p:cNvSpPr/>
          <p:nvPr/>
        </p:nvSpPr>
        <p:spPr>
          <a:xfrm>
            <a:off x="5032375" y="5492750"/>
            <a:ext cx="31750" cy="635000"/>
          </a:xfrm>
          <a:custGeom>
            <a:avLst/>
            <a:gdLst/>
            <a:ahLst/>
            <a:cxnLst/>
            <a:rect l="l" t="t" r="r" b="b"/>
            <a:pathLst>
              <a:path w="31750" h="635000">
                <a:moveTo>
                  <a:pt x="0" y="0"/>
                </a:moveTo>
                <a:lnTo>
                  <a:pt x="31750" y="0"/>
                </a:lnTo>
                <a:lnTo>
                  <a:pt x="31750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7" name="Text 75"/>
          <p:cNvSpPr/>
          <p:nvPr/>
        </p:nvSpPr>
        <p:spPr>
          <a:xfrm>
            <a:off x="5175250" y="5619750"/>
            <a:ext cx="6635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Objetivos SMART:S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pecíficos,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edibles,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lcanzables,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elevantes,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emporales. Ejemplo: "Empadronarse antes de 30 días desde la entrada en vivienda."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4.2 GESTIÓN DE CRISIS Y SALIDAS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715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Gestión de Crisis y Salidas del Programa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37344" y="10795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0"/>
                </a:moveTo>
                <a:cubicBezTo>
                  <a:pt x="83933" y="0"/>
                  <a:pt x="88119" y="2511"/>
                  <a:pt x="90289" y="6511"/>
                </a:cubicBezTo>
                <a:lnTo>
                  <a:pt x="157262" y="130535"/>
                </a:lnTo>
                <a:cubicBezTo>
                  <a:pt x="159339" y="134379"/>
                  <a:pt x="159246" y="139030"/>
                  <a:pt x="157014" y="142782"/>
                </a:cubicBezTo>
                <a:cubicBezTo>
                  <a:pt x="154781" y="146534"/>
                  <a:pt x="150719" y="148828"/>
                  <a:pt x="146348" y="148828"/>
                </a:cubicBezTo>
                <a:lnTo>
                  <a:pt x="12402" y="148828"/>
                </a:lnTo>
                <a:cubicBezTo>
                  <a:pt x="8031" y="148828"/>
                  <a:pt x="4000" y="146534"/>
                  <a:pt x="1736" y="142782"/>
                </a:cubicBezTo>
                <a:cubicBezTo>
                  <a:pt x="-527" y="139030"/>
                  <a:pt x="-589" y="134379"/>
                  <a:pt x="1488" y="130535"/>
                </a:cubicBezTo>
                <a:lnTo>
                  <a:pt x="68461" y="6511"/>
                </a:lnTo>
                <a:cubicBezTo>
                  <a:pt x="70631" y="2511"/>
                  <a:pt x="74817" y="0"/>
                  <a:pt x="79375" y="0"/>
                </a:cubicBezTo>
                <a:close/>
                <a:moveTo>
                  <a:pt x="79375" y="52090"/>
                </a:moveTo>
                <a:cubicBezTo>
                  <a:pt x="75251" y="52090"/>
                  <a:pt x="71934" y="55407"/>
                  <a:pt x="71934" y="59531"/>
                </a:cubicBezTo>
                <a:lnTo>
                  <a:pt x="71934" y="94258"/>
                </a:lnTo>
                <a:cubicBezTo>
                  <a:pt x="71934" y="98382"/>
                  <a:pt x="75251" y="101699"/>
                  <a:pt x="79375" y="101699"/>
                </a:cubicBezTo>
                <a:cubicBezTo>
                  <a:pt x="83499" y="101699"/>
                  <a:pt x="86816" y="98382"/>
                  <a:pt x="86816" y="94258"/>
                </a:cubicBezTo>
                <a:lnTo>
                  <a:pt x="86816" y="59531"/>
                </a:lnTo>
                <a:cubicBezTo>
                  <a:pt x="86816" y="55407"/>
                  <a:pt x="83499" y="52090"/>
                  <a:pt x="79375" y="52090"/>
                </a:cubicBezTo>
                <a:close/>
                <a:moveTo>
                  <a:pt x="87654" y="119062"/>
                </a:moveTo>
                <a:cubicBezTo>
                  <a:pt x="87842" y="115990"/>
                  <a:pt x="86309" y="113066"/>
                  <a:pt x="83675" y="111473"/>
                </a:cubicBezTo>
                <a:cubicBezTo>
                  <a:pt x="81041" y="109879"/>
                  <a:pt x="77740" y="109879"/>
                  <a:pt x="75106" y="111473"/>
                </a:cubicBezTo>
                <a:cubicBezTo>
                  <a:pt x="72472" y="113066"/>
                  <a:pt x="70939" y="115990"/>
                  <a:pt x="71127" y="119062"/>
                </a:cubicBezTo>
                <a:cubicBezTo>
                  <a:pt x="70939" y="122135"/>
                  <a:pt x="72472" y="125059"/>
                  <a:pt x="75106" y="126652"/>
                </a:cubicBezTo>
                <a:cubicBezTo>
                  <a:pt x="77740" y="128246"/>
                  <a:pt x="81041" y="128246"/>
                  <a:pt x="83675" y="126652"/>
                </a:cubicBezTo>
                <a:cubicBezTo>
                  <a:pt x="86309" y="125059"/>
                  <a:pt x="87842" y="122135"/>
                  <a:pt x="87654" y="119062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Text 3"/>
          <p:cNvSpPr/>
          <p:nvPr/>
        </p:nvSpPr>
        <p:spPr>
          <a:xfrm>
            <a:off x="515938" y="1047750"/>
            <a:ext cx="5564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Tipología de Crisis y Protocolos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33375" y="1397000"/>
            <a:ext cx="5667375" cy="1428750"/>
          </a:xfrm>
          <a:custGeom>
            <a:avLst/>
            <a:gdLst/>
            <a:ahLst/>
            <a:cxnLst/>
            <a:rect l="l" t="t" r="r" b="b"/>
            <a:pathLst>
              <a:path w="5667375" h="1428750">
                <a:moveTo>
                  <a:pt x="0" y="0"/>
                </a:moveTo>
                <a:lnTo>
                  <a:pt x="5667375" y="0"/>
                </a:lnTo>
                <a:lnTo>
                  <a:pt x="566737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7" name="Shape 5"/>
          <p:cNvSpPr/>
          <p:nvPr/>
        </p:nvSpPr>
        <p:spPr>
          <a:xfrm>
            <a:off x="333375" y="1397000"/>
            <a:ext cx="31750" cy="1428750"/>
          </a:xfrm>
          <a:custGeom>
            <a:avLst/>
            <a:gdLst/>
            <a:ahLst/>
            <a:cxnLst/>
            <a:rect l="l" t="t" r="r" b="b"/>
            <a:pathLst>
              <a:path w="31750" h="1428750">
                <a:moveTo>
                  <a:pt x="0" y="0"/>
                </a:moveTo>
                <a:lnTo>
                  <a:pt x="31750" y="0"/>
                </a:lnTo>
                <a:lnTo>
                  <a:pt x="3175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8" name="Shape 6"/>
          <p:cNvSpPr/>
          <p:nvPr/>
        </p:nvSpPr>
        <p:spPr>
          <a:xfrm>
            <a:off x="492125" y="155575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29766" y="13891"/>
                </a:moveTo>
                <a:cubicBezTo>
                  <a:pt x="29766" y="6226"/>
                  <a:pt x="35992" y="0"/>
                  <a:pt x="43656" y="0"/>
                </a:cubicBezTo>
                <a:lnTo>
                  <a:pt x="49609" y="0"/>
                </a:lnTo>
                <a:cubicBezTo>
                  <a:pt x="54000" y="0"/>
                  <a:pt x="57547" y="3547"/>
                  <a:pt x="57547" y="7938"/>
                </a:cubicBezTo>
                <a:lnTo>
                  <a:pt x="57547" y="119063"/>
                </a:lnTo>
                <a:cubicBezTo>
                  <a:pt x="57547" y="123453"/>
                  <a:pt x="54000" y="127000"/>
                  <a:pt x="49609" y="127000"/>
                </a:cubicBezTo>
                <a:lnTo>
                  <a:pt x="41672" y="127000"/>
                </a:lnTo>
                <a:cubicBezTo>
                  <a:pt x="34280" y="127000"/>
                  <a:pt x="28054" y="121940"/>
                  <a:pt x="26293" y="115094"/>
                </a:cubicBezTo>
                <a:cubicBezTo>
                  <a:pt x="26119" y="115094"/>
                  <a:pt x="25971" y="115094"/>
                  <a:pt x="25797" y="115094"/>
                </a:cubicBezTo>
                <a:cubicBezTo>
                  <a:pt x="14833" y="115094"/>
                  <a:pt x="5953" y="106214"/>
                  <a:pt x="5953" y="95250"/>
                </a:cubicBezTo>
                <a:cubicBezTo>
                  <a:pt x="5953" y="90785"/>
                  <a:pt x="7441" y="86668"/>
                  <a:pt x="9922" y="83344"/>
                </a:cubicBezTo>
                <a:cubicBezTo>
                  <a:pt x="5110" y="79722"/>
                  <a:pt x="1984" y="73968"/>
                  <a:pt x="1984" y="67469"/>
                </a:cubicBezTo>
                <a:cubicBezTo>
                  <a:pt x="1984" y="59804"/>
                  <a:pt x="6350" y="53132"/>
                  <a:pt x="12700" y="49833"/>
                </a:cubicBezTo>
                <a:cubicBezTo>
                  <a:pt x="10939" y="46856"/>
                  <a:pt x="9922" y="43383"/>
                  <a:pt x="9922" y="39688"/>
                </a:cubicBezTo>
                <a:cubicBezTo>
                  <a:pt x="9922" y="28724"/>
                  <a:pt x="18802" y="19844"/>
                  <a:pt x="29766" y="19844"/>
                </a:cubicBezTo>
                <a:lnTo>
                  <a:pt x="29766" y="13891"/>
                </a:lnTo>
                <a:close/>
                <a:moveTo>
                  <a:pt x="97234" y="13891"/>
                </a:moveTo>
                <a:lnTo>
                  <a:pt x="97234" y="19844"/>
                </a:lnTo>
                <a:cubicBezTo>
                  <a:pt x="108198" y="19844"/>
                  <a:pt x="117078" y="28724"/>
                  <a:pt x="117078" y="39688"/>
                </a:cubicBezTo>
                <a:cubicBezTo>
                  <a:pt x="117078" y="43408"/>
                  <a:pt x="116061" y="46881"/>
                  <a:pt x="114300" y="49833"/>
                </a:cubicBezTo>
                <a:cubicBezTo>
                  <a:pt x="120675" y="53132"/>
                  <a:pt x="125016" y="59779"/>
                  <a:pt x="125016" y="67469"/>
                </a:cubicBezTo>
                <a:cubicBezTo>
                  <a:pt x="125016" y="73968"/>
                  <a:pt x="121890" y="79722"/>
                  <a:pt x="117078" y="83344"/>
                </a:cubicBezTo>
                <a:cubicBezTo>
                  <a:pt x="119559" y="86668"/>
                  <a:pt x="121047" y="90785"/>
                  <a:pt x="121047" y="95250"/>
                </a:cubicBezTo>
                <a:cubicBezTo>
                  <a:pt x="121047" y="106214"/>
                  <a:pt x="112167" y="115094"/>
                  <a:pt x="101203" y="115094"/>
                </a:cubicBezTo>
                <a:cubicBezTo>
                  <a:pt x="101029" y="115094"/>
                  <a:pt x="100881" y="115094"/>
                  <a:pt x="100707" y="115094"/>
                </a:cubicBezTo>
                <a:cubicBezTo>
                  <a:pt x="98946" y="121940"/>
                  <a:pt x="92720" y="127000"/>
                  <a:pt x="85328" y="127000"/>
                </a:cubicBezTo>
                <a:lnTo>
                  <a:pt x="77391" y="127000"/>
                </a:lnTo>
                <a:cubicBezTo>
                  <a:pt x="73000" y="127000"/>
                  <a:pt x="69453" y="123453"/>
                  <a:pt x="69453" y="119063"/>
                </a:cubicBezTo>
                <a:lnTo>
                  <a:pt x="69453" y="7938"/>
                </a:lnTo>
                <a:cubicBezTo>
                  <a:pt x="69453" y="3547"/>
                  <a:pt x="73000" y="0"/>
                  <a:pt x="77391" y="0"/>
                </a:cubicBezTo>
                <a:lnTo>
                  <a:pt x="83344" y="0"/>
                </a:lnTo>
                <a:cubicBezTo>
                  <a:pt x="91008" y="0"/>
                  <a:pt x="97234" y="6226"/>
                  <a:pt x="97234" y="13891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9" name="Text 7"/>
          <p:cNvSpPr/>
          <p:nvPr/>
        </p:nvSpPr>
        <p:spPr>
          <a:xfrm>
            <a:off x="635000" y="1524000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Crisis Psiquiátrica Aguda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76250" y="1778000"/>
            <a:ext cx="1754188" cy="920750"/>
          </a:xfrm>
          <a:custGeom>
            <a:avLst/>
            <a:gdLst/>
            <a:ahLst/>
            <a:cxnLst/>
            <a:rect l="l" t="t" r="r" b="b"/>
            <a:pathLst>
              <a:path w="1754188" h="920750">
                <a:moveTo>
                  <a:pt x="0" y="0"/>
                </a:moveTo>
                <a:lnTo>
                  <a:pt x="1754188" y="0"/>
                </a:lnTo>
                <a:lnTo>
                  <a:pt x="1754188" y="920750"/>
                </a:lnTo>
                <a:lnTo>
                  <a:pt x="0" y="920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9"/>
          <p:cNvSpPr/>
          <p:nvPr/>
        </p:nvSpPr>
        <p:spPr>
          <a:xfrm>
            <a:off x="539750" y="1841500"/>
            <a:ext cx="1690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Nivel 1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39750" y="2063750"/>
            <a:ext cx="169068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Alerta temprana. Aumento frecuencia contacto.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2296542" y="1778000"/>
            <a:ext cx="1754188" cy="920750"/>
          </a:xfrm>
          <a:custGeom>
            <a:avLst/>
            <a:gdLst/>
            <a:ahLst/>
            <a:cxnLst/>
            <a:rect l="l" t="t" r="r" b="b"/>
            <a:pathLst>
              <a:path w="1754188" h="920750">
                <a:moveTo>
                  <a:pt x="0" y="0"/>
                </a:moveTo>
                <a:lnTo>
                  <a:pt x="1754188" y="0"/>
                </a:lnTo>
                <a:lnTo>
                  <a:pt x="1754188" y="920750"/>
                </a:lnTo>
                <a:lnTo>
                  <a:pt x="0" y="920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4" name="Text 12"/>
          <p:cNvSpPr/>
          <p:nvPr/>
        </p:nvSpPr>
        <p:spPr>
          <a:xfrm>
            <a:off x="2360042" y="1841500"/>
            <a:ext cx="1690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Nivel 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2360042" y="2063750"/>
            <a:ext cx="169068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Crisis moderada. Contacto CSMA, acompañamiento.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116834" y="1778000"/>
            <a:ext cx="1754188" cy="920750"/>
          </a:xfrm>
          <a:custGeom>
            <a:avLst/>
            <a:gdLst/>
            <a:ahLst/>
            <a:cxnLst/>
            <a:rect l="l" t="t" r="r" b="b"/>
            <a:pathLst>
              <a:path w="1754188" h="920750">
                <a:moveTo>
                  <a:pt x="0" y="0"/>
                </a:moveTo>
                <a:lnTo>
                  <a:pt x="1754188" y="0"/>
                </a:lnTo>
                <a:lnTo>
                  <a:pt x="1754188" y="920750"/>
                </a:lnTo>
                <a:lnTo>
                  <a:pt x="0" y="920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7" name="Text 15"/>
          <p:cNvSpPr/>
          <p:nvPr/>
        </p:nvSpPr>
        <p:spPr>
          <a:xfrm>
            <a:off x="4180334" y="1841500"/>
            <a:ext cx="1690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Nivel 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180334" y="2063750"/>
            <a:ext cx="169068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Crisis grave. Llamada 112, ingreso involuntario (art. 763 LEC).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33375" y="2921000"/>
            <a:ext cx="5667375" cy="1127125"/>
          </a:xfrm>
          <a:custGeom>
            <a:avLst/>
            <a:gdLst/>
            <a:ahLst/>
            <a:cxnLst/>
            <a:rect l="l" t="t" r="r" b="b"/>
            <a:pathLst>
              <a:path w="5667375" h="1127125">
                <a:moveTo>
                  <a:pt x="0" y="0"/>
                </a:moveTo>
                <a:lnTo>
                  <a:pt x="5667375" y="0"/>
                </a:lnTo>
                <a:lnTo>
                  <a:pt x="5667375" y="1127125"/>
                </a:lnTo>
                <a:lnTo>
                  <a:pt x="0" y="1127125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0" name="Shape 18"/>
          <p:cNvSpPr/>
          <p:nvPr/>
        </p:nvSpPr>
        <p:spPr>
          <a:xfrm>
            <a:off x="333375" y="2921000"/>
            <a:ext cx="31750" cy="1127125"/>
          </a:xfrm>
          <a:custGeom>
            <a:avLst/>
            <a:gdLst/>
            <a:ahLst/>
            <a:cxnLst/>
            <a:rect l="l" t="t" r="r" b="b"/>
            <a:pathLst>
              <a:path w="31750" h="1127125">
                <a:moveTo>
                  <a:pt x="0" y="0"/>
                </a:moveTo>
                <a:lnTo>
                  <a:pt x="31750" y="0"/>
                </a:lnTo>
                <a:lnTo>
                  <a:pt x="31750" y="1127125"/>
                </a:lnTo>
                <a:lnTo>
                  <a:pt x="0" y="1127125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1" name="Shape 19"/>
          <p:cNvSpPr/>
          <p:nvPr/>
        </p:nvSpPr>
        <p:spPr>
          <a:xfrm>
            <a:off x="484187" y="3079750"/>
            <a:ext cx="142875" cy="127000"/>
          </a:xfrm>
          <a:custGeom>
            <a:avLst/>
            <a:gdLst/>
            <a:ahLst/>
            <a:cxnLst/>
            <a:rect l="l" t="t" r="r" b="b"/>
            <a:pathLst>
              <a:path w="142875" h="127000">
                <a:moveTo>
                  <a:pt x="123403" y="-4217"/>
                </a:moveTo>
                <a:cubicBezTo>
                  <a:pt x="121072" y="-6548"/>
                  <a:pt x="117301" y="-6548"/>
                  <a:pt x="114995" y="-4217"/>
                </a:cubicBezTo>
                <a:cubicBezTo>
                  <a:pt x="112688" y="-1885"/>
                  <a:pt x="112663" y="1885"/>
                  <a:pt x="114995" y="4192"/>
                </a:cubicBezTo>
                <a:lnTo>
                  <a:pt x="118715" y="7913"/>
                </a:lnTo>
                <a:lnTo>
                  <a:pt x="107280" y="19348"/>
                </a:lnTo>
                <a:lnTo>
                  <a:pt x="91653" y="3721"/>
                </a:lnTo>
                <a:cubicBezTo>
                  <a:pt x="89322" y="1389"/>
                  <a:pt x="85551" y="1389"/>
                  <a:pt x="83245" y="3721"/>
                </a:cubicBezTo>
                <a:cubicBezTo>
                  <a:pt x="80938" y="6052"/>
                  <a:pt x="80913" y="9823"/>
                  <a:pt x="83245" y="12129"/>
                </a:cubicBezTo>
                <a:lnTo>
                  <a:pt x="84981" y="13866"/>
                </a:lnTo>
                <a:lnTo>
                  <a:pt x="65608" y="33238"/>
                </a:lnTo>
                <a:lnTo>
                  <a:pt x="75778" y="43408"/>
                </a:lnTo>
                <a:cubicBezTo>
                  <a:pt x="78110" y="45740"/>
                  <a:pt x="78110" y="49510"/>
                  <a:pt x="75778" y="51817"/>
                </a:cubicBezTo>
                <a:cubicBezTo>
                  <a:pt x="73447" y="54124"/>
                  <a:pt x="69676" y="54149"/>
                  <a:pt x="67370" y="51817"/>
                </a:cubicBezTo>
                <a:lnTo>
                  <a:pt x="57200" y="41647"/>
                </a:lnTo>
                <a:lnTo>
                  <a:pt x="45765" y="53082"/>
                </a:lnTo>
                <a:lnTo>
                  <a:pt x="55935" y="63252"/>
                </a:lnTo>
                <a:cubicBezTo>
                  <a:pt x="58266" y="65584"/>
                  <a:pt x="58266" y="69354"/>
                  <a:pt x="55935" y="71661"/>
                </a:cubicBezTo>
                <a:cubicBezTo>
                  <a:pt x="53603" y="73968"/>
                  <a:pt x="49833" y="73992"/>
                  <a:pt x="47526" y="71661"/>
                </a:cubicBezTo>
                <a:lnTo>
                  <a:pt x="37356" y="61491"/>
                </a:lnTo>
                <a:lnTo>
                  <a:pt x="28004" y="70842"/>
                </a:lnTo>
                <a:cubicBezTo>
                  <a:pt x="25400" y="73447"/>
                  <a:pt x="23937" y="76969"/>
                  <a:pt x="23937" y="80665"/>
                </a:cubicBezTo>
                <a:lnTo>
                  <a:pt x="23937" y="102691"/>
                </a:lnTo>
                <a:lnTo>
                  <a:pt x="9798" y="116830"/>
                </a:lnTo>
                <a:cubicBezTo>
                  <a:pt x="7466" y="119162"/>
                  <a:pt x="7466" y="122932"/>
                  <a:pt x="9798" y="125239"/>
                </a:cubicBezTo>
                <a:cubicBezTo>
                  <a:pt x="12129" y="127546"/>
                  <a:pt x="15900" y="127571"/>
                  <a:pt x="18207" y="125239"/>
                </a:cubicBezTo>
                <a:lnTo>
                  <a:pt x="32345" y="111100"/>
                </a:lnTo>
                <a:lnTo>
                  <a:pt x="54372" y="111100"/>
                </a:lnTo>
                <a:cubicBezTo>
                  <a:pt x="58068" y="111100"/>
                  <a:pt x="61590" y="109637"/>
                  <a:pt x="64195" y="107032"/>
                </a:cubicBezTo>
                <a:lnTo>
                  <a:pt x="121171" y="50056"/>
                </a:lnTo>
                <a:lnTo>
                  <a:pt x="122907" y="51792"/>
                </a:lnTo>
                <a:cubicBezTo>
                  <a:pt x="125239" y="54124"/>
                  <a:pt x="129009" y="54124"/>
                  <a:pt x="131316" y="51792"/>
                </a:cubicBezTo>
                <a:cubicBezTo>
                  <a:pt x="133623" y="49461"/>
                  <a:pt x="133648" y="45690"/>
                  <a:pt x="131316" y="43383"/>
                </a:cubicBezTo>
                <a:lnTo>
                  <a:pt x="115689" y="27756"/>
                </a:lnTo>
                <a:lnTo>
                  <a:pt x="127124" y="16321"/>
                </a:lnTo>
                <a:lnTo>
                  <a:pt x="130845" y="20042"/>
                </a:lnTo>
                <a:cubicBezTo>
                  <a:pt x="133176" y="22374"/>
                  <a:pt x="136947" y="22374"/>
                  <a:pt x="139254" y="20042"/>
                </a:cubicBezTo>
                <a:cubicBezTo>
                  <a:pt x="141560" y="17711"/>
                  <a:pt x="141585" y="13940"/>
                  <a:pt x="139254" y="11633"/>
                </a:cubicBezTo>
                <a:lnTo>
                  <a:pt x="123379" y="-4242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2" name="Text 20"/>
          <p:cNvSpPr/>
          <p:nvPr/>
        </p:nvSpPr>
        <p:spPr>
          <a:xfrm>
            <a:off x="635000" y="3048000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Crisis por Sobredosis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76250" y="3302000"/>
            <a:ext cx="54610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Señales: pérdida de conciencia, respiración lenta, pupilas puntiformes. Respuesta: llamar 112, posición lateral de seguridad, naloxona si disponible. Formación en uso de naloxona es medida de primera línea.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33375" y="4143375"/>
            <a:ext cx="5667375" cy="1127125"/>
          </a:xfrm>
          <a:custGeom>
            <a:avLst/>
            <a:gdLst/>
            <a:ahLst/>
            <a:cxnLst/>
            <a:rect l="l" t="t" r="r" b="b"/>
            <a:pathLst>
              <a:path w="5667375" h="1127125">
                <a:moveTo>
                  <a:pt x="0" y="0"/>
                </a:moveTo>
                <a:lnTo>
                  <a:pt x="5667375" y="0"/>
                </a:lnTo>
                <a:lnTo>
                  <a:pt x="5667375" y="1127125"/>
                </a:lnTo>
                <a:lnTo>
                  <a:pt x="0" y="1127125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5" name="Shape 23"/>
          <p:cNvSpPr/>
          <p:nvPr/>
        </p:nvSpPr>
        <p:spPr>
          <a:xfrm>
            <a:off x="333375" y="4143375"/>
            <a:ext cx="31750" cy="1127125"/>
          </a:xfrm>
          <a:custGeom>
            <a:avLst/>
            <a:gdLst/>
            <a:ahLst/>
            <a:cxnLst/>
            <a:rect l="l" t="t" r="r" b="b"/>
            <a:pathLst>
              <a:path w="31750" h="1127125">
                <a:moveTo>
                  <a:pt x="0" y="0"/>
                </a:moveTo>
                <a:lnTo>
                  <a:pt x="31750" y="0"/>
                </a:lnTo>
                <a:lnTo>
                  <a:pt x="31750" y="1127125"/>
                </a:lnTo>
                <a:lnTo>
                  <a:pt x="0" y="1127125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6" name="Shape 24"/>
          <p:cNvSpPr/>
          <p:nvPr/>
        </p:nvSpPr>
        <p:spPr>
          <a:xfrm>
            <a:off x="492125" y="430212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8907" y="2133"/>
                </a:moveTo>
                <a:cubicBezTo>
                  <a:pt x="65856" y="-695"/>
                  <a:pt x="61144" y="-695"/>
                  <a:pt x="58117" y="2133"/>
                </a:cubicBezTo>
                <a:lnTo>
                  <a:pt x="2555" y="53727"/>
                </a:lnTo>
                <a:cubicBezTo>
                  <a:pt x="174" y="55959"/>
                  <a:pt x="-620" y="59407"/>
                  <a:pt x="571" y="62433"/>
                </a:cubicBezTo>
                <a:cubicBezTo>
                  <a:pt x="1761" y="65460"/>
                  <a:pt x="4663" y="67469"/>
                  <a:pt x="7938" y="67469"/>
                </a:cubicBezTo>
                <a:lnTo>
                  <a:pt x="11906" y="67469"/>
                </a:lnTo>
                <a:lnTo>
                  <a:pt x="11906" y="111125"/>
                </a:lnTo>
                <a:cubicBezTo>
                  <a:pt x="11906" y="119881"/>
                  <a:pt x="19025" y="127000"/>
                  <a:pt x="27781" y="127000"/>
                </a:cubicBezTo>
                <a:lnTo>
                  <a:pt x="99219" y="127000"/>
                </a:lnTo>
                <a:cubicBezTo>
                  <a:pt x="107975" y="127000"/>
                  <a:pt x="115094" y="119881"/>
                  <a:pt x="115094" y="111125"/>
                </a:cubicBezTo>
                <a:lnTo>
                  <a:pt x="115094" y="67469"/>
                </a:lnTo>
                <a:lnTo>
                  <a:pt x="119063" y="67469"/>
                </a:lnTo>
                <a:cubicBezTo>
                  <a:pt x="122337" y="67469"/>
                  <a:pt x="125264" y="65460"/>
                  <a:pt x="126454" y="62433"/>
                </a:cubicBezTo>
                <a:cubicBezTo>
                  <a:pt x="127645" y="59407"/>
                  <a:pt x="126851" y="55935"/>
                  <a:pt x="124470" y="53727"/>
                </a:cubicBezTo>
                <a:lnTo>
                  <a:pt x="68907" y="2133"/>
                </a:lnTo>
                <a:close/>
                <a:moveTo>
                  <a:pt x="59531" y="79375"/>
                </a:moveTo>
                <a:lnTo>
                  <a:pt x="67469" y="79375"/>
                </a:lnTo>
                <a:cubicBezTo>
                  <a:pt x="74042" y="79375"/>
                  <a:pt x="79375" y="84708"/>
                  <a:pt x="79375" y="91281"/>
                </a:cubicBezTo>
                <a:lnTo>
                  <a:pt x="79375" y="115094"/>
                </a:lnTo>
                <a:lnTo>
                  <a:pt x="47625" y="115094"/>
                </a:lnTo>
                <a:lnTo>
                  <a:pt x="47625" y="91281"/>
                </a:lnTo>
                <a:cubicBezTo>
                  <a:pt x="47625" y="84708"/>
                  <a:pt x="52958" y="79375"/>
                  <a:pt x="59531" y="7937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7" name="Text 25"/>
          <p:cNvSpPr/>
          <p:nvPr/>
        </p:nvSpPr>
        <p:spPr>
          <a:xfrm>
            <a:off x="635000" y="4270375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Crisis de Convivencia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76250" y="4524375"/>
            <a:ext cx="54610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Evaluación inmediata, intervención con persona sin amenazas, mediación con propietario/comunidad, asesoramiento jurídico si hay proceso judicial, plan B de alojamiento si es inevitable.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33375" y="5397500"/>
            <a:ext cx="5667375" cy="635000"/>
          </a:xfrm>
          <a:custGeom>
            <a:avLst/>
            <a:gdLst/>
            <a:ahLst/>
            <a:cxnLst/>
            <a:rect l="l" t="t" r="r" b="b"/>
            <a:pathLst>
              <a:path w="5667375" h="635000">
                <a:moveTo>
                  <a:pt x="0" y="0"/>
                </a:moveTo>
                <a:lnTo>
                  <a:pt x="5667375" y="0"/>
                </a:lnTo>
                <a:lnTo>
                  <a:pt x="5667375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333375" y="5397500"/>
            <a:ext cx="31750" cy="635000"/>
          </a:xfrm>
          <a:custGeom>
            <a:avLst/>
            <a:gdLst/>
            <a:ahLst/>
            <a:cxnLst/>
            <a:rect l="l" t="t" r="r" b="b"/>
            <a:pathLst>
              <a:path w="31750" h="635000">
                <a:moveTo>
                  <a:pt x="0" y="0"/>
                </a:moveTo>
                <a:lnTo>
                  <a:pt x="31750" y="0"/>
                </a:lnTo>
                <a:lnTo>
                  <a:pt x="31750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1" name="Text 29"/>
          <p:cNvSpPr/>
          <p:nvPr/>
        </p:nvSpPr>
        <p:spPr>
          <a:xfrm>
            <a:off x="476250" y="5524500"/>
            <a:ext cx="546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Principio fundamental: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La crisis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no se gestiona con amenaza de pérdida del alojamiento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. Es a la vez una exigencia ética y una evidencia empírica.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221016" y="1079500"/>
            <a:ext cx="138906" cy="158750"/>
          </a:xfrm>
          <a:custGeom>
            <a:avLst/>
            <a:gdLst/>
            <a:ahLst/>
            <a:cxnLst/>
            <a:rect l="l" t="t" r="r" b="b"/>
            <a:pathLst>
              <a:path w="138906" h="158750">
                <a:moveTo>
                  <a:pt x="89297" y="19844"/>
                </a:moveTo>
                <a:lnTo>
                  <a:pt x="109141" y="19844"/>
                </a:lnTo>
                <a:lnTo>
                  <a:pt x="109141" y="148828"/>
                </a:lnTo>
                <a:cubicBezTo>
                  <a:pt x="109141" y="154316"/>
                  <a:pt x="113574" y="158750"/>
                  <a:pt x="119062" y="158750"/>
                </a:cubicBezTo>
                <a:lnTo>
                  <a:pt x="128984" y="158750"/>
                </a:lnTo>
                <a:cubicBezTo>
                  <a:pt x="134472" y="158750"/>
                  <a:pt x="138906" y="154316"/>
                  <a:pt x="138906" y="148828"/>
                </a:cubicBezTo>
                <a:cubicBezTo>
                  <a:pt x="138906" y="143340"/>
                  <a:pt x="134472" y="138906"/>
                  <a:pt x="128984" y="138906"/>
                </a:cubicBezTo>
                <a:lnTo>
                  <a:pt x="128984" y="19844"/>
                </a:lnTo>
                <a:cubicBezTo>
                  <a:pt x="128984" y="8899"/>
                  <a:pt x="120086" y="0"/>
                  <a:pt x="109141" y="0"/>
                </a:cubicBezTo>
                <a:lnTo>
                  <a:pt x="79375" y="0"/>
                </a:lnTo>
                <a:lnTo>
                  <a:pt x="79375" y="0"/>
                </a:lnTo>
                <a:lnTo>
                  <a:pt x="29766" y="0"/>
                </a:lnTo>
                <a:cubicBezTo>
                  <a:pt x="18821" y="0"/>
                  <a:pt x="9922" y="8899"/>
                  <a:pt x="9922" y="19844"/>
                </a:cubicBezTo>
                <a:lnTo>
                  <a:pt x="9922" y="138906"/>
                </a:lnTo>
                <a:cubicBezTo>
                  <a:pt x="4434" y="138906"/>
                  <a:pt x="0" y="143340"/>
                  <a:pt x="0" y="148828"/>
                </a:cubicBezTo>
                <a:cubicBezTo>
                  <a:pt x="0" y="154316"/>
                  <a:pt x="4434" y="158750"/>
                  <a:pt x="9922" y="158750"/>
                </a:cubicBezTo>
                <a:lnTo>
                  <a:pt x="79375" y="158750"/>
                </a:lnTo>
                <a:cubicBezTo>
                  <a:pt x="84863" y="158750"/>
                  <a:pt x="89297" y="154316"/>
                  <a:pt x="89297" y="148828"/>
                </a:cubicBezTo>
                <a:lnTo>
                  <a:pt x="89297" y="19844"/>
                </a:lnTo>
                <a:close/>
                <a:moveTo>
                  <a:pt x="49609" y="79375"/>
                </a:moveTo>
                <a:cubicBezTo>
                  <a:pt x="49609" y="73899"/>
                  <a:pt x="54055" y="69453"/>
                  <a:pt x="59531" y="69453"/>
                </a:cubicBezTo>
                <a:cubicBezTo>
                  <a:pt x="65007" y="69453"/>
                  <a:pt x="69453" y="73899"/>
                  <a:pt x="69453" y="79375"/>
                </a:cubicBezTo>
                <a:cubicBezTo>
                  <a:pt x="69453" y="84851"/>
                  <a:pt x="65007" y="89297"/>
                  <a:pt x="59531" y="89297"/>
                </a:cubicBezTo>
                <a:cubicBezTo>
                  <a:pt x="54055" y="89297"/>
                  <a:pt x="49609" y="84851"/>
                  <a:pt x="49609" y="7937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3" name="Text 31"/>
          <p:cNvSpPr/>
          <p:nvPr/>
        </p:nvSpPr>
        <p:spPr>
          <a:xfrm>
            <a:off x="6389688" y="1047750"/>
            <a:ext cx="5564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Tipos de Salida del Programa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207125" y="1397000"/>
            <a:ext cx="5667375" cy="1555750"/>
          </a:xfrm>
          <a:custGeom>
            <a:avLst/>
            <a:gdLst/>
            <a:ahLst/>
            <a:cxnLst/>
            <a:rect l="l" t="t" r="r" b="b"/>
            <a:pathLst>
              <a:path w="5667375" h="1555750">
                <a:moveTo>
                  <a:pt x="0" y="0"/>
                </a:moveTo>
                <a:lnTo>
                  <a:pt x="5667375" y="0"/>
                </a:lnTo>
                <a:lnTo>
                  <a:pt x="5667375" y="1555750"/>
                </a:lnTo>
                <a:lnTo>
                  <a:pt x="0" y="1555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5" name="Shape 33"/>
          <p:cNvSpPr/>
          <p:nvPr/>
        </p:nvSpPr>
        <p:spPr>
          <a:xfrm>
            <a:off x="6207125" y="1397000"/>
            <a:ext cx="31750" cy="1555750"/>
          </a:xfrm>
          <a:custGeom>
            <a:avLst/>
            <a:gdLst/>
            <a:ahLst/>
            <a:cxnLst/>
            <a:rect l="l" t="t" r="r" b="b"/>
            <a:pathLst>
              <a:path w="31750" h="1555750">
                <a:moveTo>
                  <a:pt x="0" y="0"/>
                </a:moveTo>
                <a:lnTo>
                  <a:pt x="31750" y="0"/>
                </a:lnTo>
                <a:lnTo>
                  <a:pt x="31750" y="1555750"/>
                </a:lnTo>
                <a:lnTo>
                  <a:pt x="0" y="1555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6" name="Text 34"/>
          <p:cNvSpPr/>
          <p:nvPr/>
        </p:nvSpPr>
        <p:spPr>
          <a:xfrm>
            <a:off x="6350000" y="1524000"/>
            <a:ext cx="5461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Salida Autónoma Planificada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350000" y="1778000"/>
            <a:ext cx="546100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 persona alcanza estabilidad suficiente para acceder a vivienda en mercado libre o parque social con ingresos propios.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50000" y="2254250"/>
            <a:ext cx="5397500" cy="571500"/>
          </a:xfrm>
          <a:custGeom>
            <a:avLst/>
            <a:gdLst/>
            <a:ahLst/>
            <a:cxnLst/>
            <a:rect l="l" t="t" r="r" b="b"/>
            <a:pathLst>
              <a:path w="5397500" h="571500">
                <a:moveTo>
                  <a:pt x="0" y="0"/>
                </a:moveTo>
                <a:lnTo>
                  <a:pt x="5397500" y="0"/>
                </a:lnTo>
                <a:lnTo>
                  <a:pt x="5397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9" name="Text 37"/>
          <p:cNvSpPr/>
          <p:nvPr/>
        </p:nvSpPr>
        <p:spPr>
          <a:xfrm>
            <a:off x="6445250" y="2349500"/>
            <a:ext cx="5270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Proceso: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3-6 meses preparación, transferencia progresiva gestión, traspaso a recursos comunitarios, seguimiento postcaso 6-12 meses.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207125" y="3048000"/>
            <a:ext cx="5667375" cy="889000"/>
          </a:xfrm>
          <a:custGeom>
            <a:avLst/>
            <a:gdLst/>
            <a:ahLst/>
            <a:cxnLst/>
            <a:rect l="l" t="t" r="r" b="b"/>
            <a:pathLst>
              <a:path w="5667375" h="889000">
                <a:moveTo>
                  <a:pt x="0" y="0"/>
                </a:moveTo>
                <a:lnTo>
                  <a:pt x="5667375" y="0"/>
                </a:lnTo>
                <a:lnTo>
                  <a:pt x="5667375" y="889000"/>
                </a:lnTo>
                <a:lnTo>
                  <a:pt x="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1" name="Shape 39"/>
          <p:cNvSpPr/>
          <p:nvPr/>
        </p:nvSpPr>
        <p:spPr>
          <a:xfrm>
            <a:off x="6207125" y="3048000"/>
            <a:ext cx="31750" cy="889000"/>
          </a:xfrm>
          <a:custGeom>
            <a:avLst/>
            <a:gdLst/>
            <a:ahLst/>
            <a:cxnLst/>
            <a:rect l="l" t="t" r="r" b="b"/>
            <a:pathLst>
              <a:path w="31750" h="889000">
                <a:moveTo>
                  <a:pt x="0" y="0"/>
                </a:moveTo>
                <a:lnTo>
                  <a:pt x="31750" y="0"/>
                </a:lnTo>
                <a:lnTo>
                  <a:pt x="31750" y="889000"/>
                </a:lnTo>
                <a:lnTo>
                  <a:pt x="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2" name="Text 40"/>
          <p:cNvSpPr/>
          <p:nvPr/>
        </p:nvSpPr>
        <p:spPr>
          <a:xfrm>
            <a:off x="6350000" y="3175000"/>
            <a:ext cx="5461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Salida a Recurso Alternativo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350000" y="3429000"/>
            <a:ext cx="546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Residencia de mayores, unidad de larga estancia psiquiátrica, recurso de alta supervisión. Derivación coordinada con consentimiento.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207125" y="4032250"/>
            <a:ext cx="5667375" cy="889000"/>
          </a:xfrm>
          <a:custGeom>
            <a:avLst/>
            <a:gdLst/>
            <a:ahLst/>
            <a:cxnLst/>
            <a:rect l="l" t="t" r="r" b="b"/>
            <a:pathLst>
              <a:path w="5667375" h="889000">
                <a:moveTo>
                  <a:pt x="0" y="0"/>
                </a:moveTo>
                <a:lnTo>
                  <a:pt x="5667375" y="0"/>
                </a:lnTo>
                <a:lnTo>
                  <a:pt x="5667375" y="889000"/>
                </a:lnTo>
                <a:lnTo>
                  <a:pt x="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5" name="Shape 43"/>
          <p:cNvSpPr/>
          <p:nvPr/>
        </p:nvSpPr>
        <p:spPr>
          <a:xfrm>
            <a:off x="6207125" y="4032250"/>
            <a:ext cx="31750" cy="889000"/>
          </a:xfrm>
          <a:custGeom>
            <a:avLst/>
            <a:gdLst/>
            <a:ahLst/>
            <a:cxnLst/>
            <a:rect l="l" t="t" r="r" b="b"/>
            <a:pathLst>
              <a:path w="31750" h="889000">
                <a:moveTo>
                  <a:pt x="0" y="0"/>
                </a:moveTo>
                <a:lnTo>
                  <a:pt x="31750" y="0"/>
                </a:lnTo>
                <a:lnTo>
                  <a:pt x="31750" y="889000"/>
                </a:lnTo>
                <a:lnTo>
                  <a:pt x="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6" name="Text 44"/>
          <p:cNvSpPr/>
          <p:nvPr/>
        </p:nvSpPr>
        <p:spPr>
          <a:xfrm>
            <a:off x="6350000" y="4159250"/>
            <a:ext cx="5461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Salida Voluntaria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350000" y="4413250"/>
            <a:ext cx="546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 persona decide abandonar el programa. Respetar decisión, informar consecuencias, dejar puerta abierta para volver, cierre digno.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207125" y="5016500"/>
            <a:ext cx="5667375" cy="889000"/>
          </a:xfrm>
          <a:custGeom>
            <a:avLst/>
            <a:gdLst/>
            <a:ahLst/>
            <a:cxnLst/>
            <a:rect l="l" t="t" r="r" b="b"/>
            <a:pathLst>
              <a:path w="5667375" h="889000">
                <a:moveTo>
                  <a:pt x="0" y="0"/>
                </a:moveTo>
                <a:lnTo>
                  <a:pt x="5667375" y="0"/>
                </a:lnTo>
                <a:lnTo>
                  <a:pt x="5667375" y="889000"/>
                </a:lnTo>
                <a:lnTo>
                  <a:pt x="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9" name="Shape 47"/>
          <p:cNvSpPr/>
          <p:nvPr/>
        </p:nvSpPr>
        <p:spPr>
          <a:xfrm>
            <a:off x="6207125" y="5016500"/>
            <a:ext cx="31750" cy="889000"/>
          </a:xfrm>
          <a:custGeom>
            <a:avLst/>
            <a:gdLst/>
            <a:ahLst/>
            <a:cxnLst/>
            <a:rect l="l" t="t" r="r" b="b"/>
            <a:pathLst>
              <a:path w="31750" h="889000">
                <a:moveTo>
                  <a:pt x="0" y="0"/>
                </a:moveTo>
                <a:lnTo>
                  <a:pt x="31750" y="0"/>
                </a:lnTo>
                <a:lnTo>
                  <a:pt x="31750" y="889000"/>
                </a:lnTo>
                <a:lnTo>
                  <a:pt x="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0" name="Text 48"/>
          <p:cNvSpPr/>
          <p:nvPr/>
        </p:nvSpPr>
        <p:spPr>
          <a:xfrm>
            <a:off x="6350000" y="5143500"/>
            <a:ext cx="5461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Salida por Resolución del Arrendamiento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350000" y="5397500"/>
            <a:ext cx="546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Casos excepcionales con delito grave documentado. Asesoramiento jurídico previo, proceso formal con garantías, plan de alojamiento alternativo si es posible.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207125" y="6032500"/>
            <a:ext cx="5667375" cy="825500"/>
          </a:xfrm>
          <a:custGeom>
            <a:avLst/>
            <a:gdLst/>
            <a:ahLst/>
            <a:cxnLst/>
            <a:rect l="l" t="t" r="r" b="b"/>
            <a:pathLst>
              <a:path w="5667375" h="825500">
                <a:moveTo>
                  <a:pt x="0" y="0"/>
                </a:moveTo>
                <a:lnTo>
                  <a:pt x="5667375" y="0"/>
                </a:lnTo>
                <a:lnTo>
                  <a:pt x="5667375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53" name="Shape 51"/>
          <p:cNvSpPr/>
          <p:nvPr/>
        </p:nvSpPr>
        <p:spPr>
          <a:xfrm>
            <a:off x="6207125" y="6032500"/>
            <a:ext cx="31750" cy="825500"/>
          </a:xfrm>
          <a:custGeom>
            <a:avLst/>
            <a:gdLst/>
            <a:ahLst/>
            <a:cxnLst/>
            <a:rect l="l" t="t" r="r" b="b"/>
            <a:pathLst>
              <a:path w="31750" h="825500">
                <a:moveTo>
                  <a:pt x="0" y="0"/>
                </a:moveTo>
                <a:lnTo>
                  <a:pt x="31750" y="0"/>
                </a:lnTo>
                <a:lnTo>
                  <a:pt x="31750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4" name="Text 52"/>
          <p:cNvSpPr/>
          <p:nvPr/>
        </p:nvSpPr>
        <p:spPr>
          <a:xfrm>
            <a:off x="6350000" y="6159500"/>
            <a:ext cx="54610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Sobre la pérdida de vivienda: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Es una señal de que el programa no fue capaz de ofrecer los apoyos adecuados. No es el fin del proceso: muchas personas vuelven al programa desde una segunda vivienda.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routledge.com/acace22de00ef3d372bfb087ebec98f574ba601a.jpg">    </p:cNvPr>
          <p:cNvPicPr>
            <a:picLocks noChangeAspect="1"/>
          </p:cNvPicPr>
          <p:nvPr/>
        </p:nvPicPr>
        <p:blipFill>
          <a:blip r:embed="rId1"/>
          <a:srcRect l="0" r="0" t="31319" b="31319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8B0000">
                  <a:alpha val="95000"/>
                </a:srgbClr>
              </a:gs>
              <a:gs pos="50000">
                <a:srgbClr val="8B0000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990600" y="1690688"/>
            <a:ext cx="1276350" cy="495300"/>
          </a:xfrm>
          <a:custGeom>
            <a:avLst/>
            <a:gdLst/>
            <a:ahLst/>
            <a:cxnLst/>
            <a:rect l="l" t="t" r="r" b="b"/>
            <a:pathLst>
              <a:path w="1276350" h="495300">
                <a:moveTo>
                  <a:pt x="0" y="0"/>
                </a:moveTo>
                <a:lnTo>
                  <a:pt x="1276350" y="0"/>
                </a:lnTo>
                <a:lnTo>
                  <a:pt x="127635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1219200" y="1804988"/>
            <a:ext cx="914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spc="75" kern="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PARTE 5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990600" y="2414588"/>
            <a:ext cx="111061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Evaluación y Marco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Ético-Legal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990600" y="4071938"/>
            <a:ext cx="65151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Sistemas de evaluación, supervisión y cumplimiento normativo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990600" y="5014913"/>
            <a:ext cx="609600" cy="38100"/>
          </a:xfrm>
          <a:custGeom>
            <a:avLst/>
            <a:gdLst/>
            <a:ahLst/>
            <a:cxnLst/>
            <a:rect l="l" t="t" r="r" b="b"/>
            <a:pathLst>
              <a:path w="609600" h="38100">
                <a:moveTo>
                  <a:pt x="0" y="0"/>
                </a:moveTo>
                <a:lnTo>
                  <a:pt x="609600" y="0"/>
                </a:lnTo>
                <a:lnTo>
                  <a:pt x="609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" name="Text 6"/>
          <p:cNvSpPr/>
          <p:nvPr/>
        </p:nvSpPr>
        <p:spPr>
          <a:xfrm>
            <a:off x="1752600" y="4900613"/>
            <a:ext cx="114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FFFFF">
                    <a:alpha val="8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Módulos 18-22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1901" y="321901"/>
            <a:ext cx="11612578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spc="51" kern="0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5.1 EVALUACIÓN Y COORDINACIÓN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21901" y="579422"/>
            <a:ext cx="11693053" cy="3219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81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Evaluación y Coordinación Interinstitucional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42020" y="1094463"/>
            <a:ext cx="160950" cy="160950"/>
          </a:xfrm>
          <a:custGeom>
            <a:avLst/>
            <a:gdLst/>
            <a:ahLst/>
            <a:cxnLst/>
            <a:rect l="l" t="t" r="r" b="b"/>
            <a:pathLst>
              <a:path w="160950" h="160950">
                <a:moveTo>
                  <a:pt x="10059" y="10059"/>
                </a:moveTo>
                <a:cubicBezTo>
                  <a:pt x="15624" y="10059"/>
                  <a:pt x="20119" y="14555"/>
                  <a:pt x="20119" y="20119"/>
                </a:cubicBezTo>
                <a:lnTo>
                  <a:pt x="20119" y="125743"/>
                </a:lnTo>
                <a:cubicBezTo>
                  <a:pt x="20119" y="128509"/>
                  <a:pt x="22382" y="130772"/>
                  <a:pt x="25149" y="130772"/>
                </a:cubicBezTo>
                <a:lnTo>
                  <a:pt x="150891" y="130772"/>
                </a:lnTo>
                <a:cubicBezTo>
                  <a:pt x="156455" y="130772"/>
                  <a:pt x="160950" y="135268"/>
                  <a:pt x="160950" y="140832"/>
                </a:cubicBezTo>
                <a:cubicBezTo>
                  <a:pt x="160950" y="146396"/>
                  <a:pt x="156455" y="150891"/>
                  <a:pt x="150891" y="150891"/>
                </a:cubicBezTo>
                <a:lnTo>
                  <a:pt x="25149" y="150891"/>
                </a:lnTo>
                <a:cubicBezTo>
                  <a:pt x="11254" y="150891"/>
                  <a:pt x="0" y="139637"/>
                  <a:pt x="0" y="125743"/>
                </a:cubicBezTo>
                <a:lnTo>
                  <a:pt x="0" y="20119"/>
                </a:lnTo>
                <a:cubicBezTo>
                  <a:pt x="0" y="14555"/>
                  <a:pt x="4495" y="10059"/>
                  <a:pt x="10059" y="10059"/>
                </a:cubicBezTo>
                <a:close/>
                <a:moveTo>
                  <a:pt x="40238" y="30178"/>
                </a:moveTo>
                <a:cubicBezTo>
                  <a:pt x="40238" y="24614"/>
                  <a:pt x="44733" y="20119"/>
                  <a:pt x="50297" y="20119"/>
                </a:cubicBezTo>
                <a:lnTo>
                  <a:pt x="110653" y="20119"/>
                </a:lnTo>
                <a:cubicBezTo>
                  <a:pt x="116218" y="20119"/>
                  <a:pt x="120713" y="24614"/>
                  <a:pt x="120713" y="30178"/>
                </a:cubicBezTo>
                <a:cubicBezTo>
                  <a:pt x="120713" y="35742"/>
                  <a:pt x="116218" y="40238"/>
                  <a:pt x="110653" y="40238"/>
                </a:cubicBezTo>
                <a:lnTo>
                  <a:pt x="50297" y="40238"/>
                </a:lnTo>
                <a:cubicBezTo>
                  <a:pt x="44733" y="40238"/>
                  <a:pt x="40238" y="35742"/>
                  <a:pt x="40238" y="30178"/>
                </a:cubicBezTo>
                <a:close/>
                <a:moveTo>
                  <a:pt x="50297" y="55327"/>
                </a:moveTo>
                <a:lnTo>
                  <a:pt x="90535" y="55327"/>
                </a:lnTo>
                <a:cubicBezTo>
                  <a:pt x="96099" y="55327"/>
                  <a:pt x="100594" y="59822"/>
                  <a:pt x="100594" y="65386"/>
                </a:cubicBezTo>
                <a:cubicBezTo>
                  <a:pt x="100594" y="70950"/>
                  <a:pt x="96099" y="75446"/>
                  <a:pt x="90535" y="75446"/>
                </a:cubicBezTo>
                <a:lnTo>
                  <a:pt x="50297" y="75446"/>
                </a:lnTo>
                <a:cubicBezTo>
                  <a:pt x="44733" y="75446"/>
                  <a:pt x="40238" y="70950"/>
                  <a:pt x="40238" y="65386"/>
                </a:cubicBezTo>
                <a:cubicBezTo>
                  <a:pt x="40238" y="59822"/>
                  <a:pt x="44733" y="55327"/>
                  <a:pt x="50297" y="55327"/>
                </a:cubicBezTo>
                <a:close/>
                <a:moveTo>
                  <a:pt x="50297" y="90535"/>
                </a:moveTo>
                <a:lnTo>
                  <a:pt x="130772" y="90535"/>
                </a:lnTo>
                <a:cubicBezTo>
                  <a:pt x="136336" y="90535"/>
                  <a:pt x="140832" y="95030"/>
                  <a:pt x="140832" y="100594"/>
                </a:cubicBezTo>
                <a:cubicBezTo>
                  <a:pt x="140832" y="106158"/>
                  <a:pt x="136336" y="110653"/>
                  <a:pt x="130772" y="110653"/>
                </a:cubicBezTo>
                <a:lnTo>
                  <a:pt x="50297" y="110653"/>
                </a:lnTo>
                <a:cubicBezTo>
                  <a:pt x="44733" y="110653"/>
                  <a:pt x="40238" y="106158"/>
                  <a:pt x="40238" y="100594"/>
                </a:cubicBezTo>
                <a:cubicBezTo>
                  <a:pt x="40238" y="95030"/>
                  <a:pt x="44733" y="90535"/>
                  <a:pt x="50297" y="9053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Text 3"/>
          <p:cNvSpPr/>
          <p:nvPr/>
        </p:nvSpPr>
        <p:spPr>
          <a:xfrm>
            <a:off x="523089" y="1062273"/>
            <a:ext cx="5552792" cy="2253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67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Tres Niveles de Evaluación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37996" y="1416364"/>
            <a:ext cx="5657410" cy="1062273"/>
          </a:xfrm>
          <a:custGeom>
            <a:avLst/>
            <a:gdLst/>
            <a:ahLst/>
            <a:cxnLst/>
            <a:rect l="l" t="t" r="r" b="b"/>
            <a:pathLst>
              <a:path w="5657410" h="1062273">
                <a:moveTo>
                  <a:pt x="0" y="0"/>
                </a:moveTo>
                <a:lnTo>
                  <a:pt x="5657410" y="0"/>
                </a:lnTo>
                <a:lnTo>
                  <a:pt x="5657410" y="1062273"/>
                </a:lnTo>
                <a:lnTo>
                  <a:pt x="0" y="1062273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7" name="Shape 5"/>
          <p:cNvSpPr/>
          <p:nvPr/>
        </p:nvSpPr>
        <p:spPr>
          <a:xfrm>
            <a:off x="337996" y="1416364"/>
            <a:ext cx="32190" cy="1062273"/>
          </a:xfrm>
          <a:custGeom>
            <a:avLst/>
            <a:gdLst/>
            <a:ahLst/>
            <a:cxnLst/>
            <a:rect l="l" t="t" r="r" b="b"/>
            <a:pathLst>
              <a:path w="32190" h="1062273">
                <a:moveTo>
                  <a:pt x="0" y="0"/>
                </a:moveTo>
                <a:lnTo>
                  <a:pt x="32190" y="0"/>
                </a:lnTo>
                <a:lnTo>
                  <a:pt x="32190" y="1062273"/>
                </a:lnTo>
                <a:lnTo>
                  <a:pt x="0" y="1062273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8" name="Shape 6"/>
          <p:cNvSpPr/>
          <p:nvPr/>
        </p:nvSpPr>
        <p:spPr>
          <a:xfrm>
            <a:off x="482851" y="1545125"/>
            <a:ext cx="321901" cy="321901"/>
          </a:xfrm>
          <a:custGeom>
            <a:avLst/>
            <a:gdLst/>
            <a:ahLst/>
            <a:cxnLst/>
            <a:rect l="l" t="t" r="r" b="b"/>
            <a:pathLst>
              <a:path w="321901" h="321901">
                <a:moveTo>
                  <a:pt x="160950" y="0"/>
                </a:moveTo>
                <a:lnTo>
                  <a:pt x="160950" y="0"/>
                </a:lnTo>
                <a:cubicBezTo>
                  <a:pt x="249781" y="0"/>
                  <a:pt x="321901" y="72119"/>
                  <a:pt x="321901" y="160950"/>
                </a:cubicBezTo>
                <a:lnTo>
                  <a:pt x="321901" y="160950"/>
                </a:lnTo>
                <a:cubicBezTo>
                  <a:pt x="321901" y="249781"/>
                  <a:pt x="249781" y="321901"/>
                  <a:pt x="160950" y="321901"/>
                </a:cubicBezTo>
                <a:lnTo>
                  <a:pt x="160950" y="321901"/>
                </a:lnTo>
                <a:cubicBezTo>
                  <a:pt x="72119" y="321901"/>
                  <a:pt x="0" y="249781"/>
                  <a:pt x="0" y="160950"/>
                </a:cubicBezTo>
                <a:lnTo>
                  <a:pt x="0" y="160950"/>
                </a:lnTo>
                <a:cubicBezTo>
                  <a:pt x="0" y="72119"/>
                  <a:pt x="72119" y="0"/>
                  <a:pt x="1609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0661" y="1545125"/>
            <a:ext cx="386281" cy="3219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14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01323" y="1593410"/>
            <a:ext cx="716230" cy="2253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1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Individual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82851" y="1931406"/>
            <a:ext cx="5448174" cy="41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4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Evolución de cada persona en las 8 áreas del EUIC. Periodicidad: mensual/trimestral. Responsable: profesional de referencia.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37996" y="2575208"/>
            <a:ext cx="5657410" cy="1062273"/>
          </a:xfrm>
          <a:custGeom>
            <a:avLst/>
            <a:gdLst/>
            <a:ahLst/>
            <a:cxnLst/>
            <a:rect l="l" t="t" r="r" b="b"/>
            <a:pathLst>
              <a:path w="5657410" h="1062273">
                <a:moveTo>
                  <a:pt x="0" y="0"/>
                </a:moveTo>
                <a:lnTo>
                  <a:pt x="5657410" y="0"/>
                </a:lnTo>
                <a:lnTo>
                  <a:pt x="5657410" y="1062273"/>
                </a:lnTo>
                <a:lnTo>
                  <a:pt x="0" y="1062273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3" name="Shape 11"/>
          <p:cNvSpPr/>
          <p:nvPr/>
        </p:nvSpPr>
        <p:spPr>
          <a:xfrm>
            <a:off x="337996" y="2575208"/>
            <a:ext cx="32190" cy="1062273"/>
          </a:xfrm>
          <a:custGeom>
            <a:avLst/>
            <a:gdLst/>
            <a:ahLst/>
            <a:cxnLst/>
            <a:rect l="l" t="t" r="r" b="b"/>
            <a:pathLst>
              <a:path w="32190" h="1062273">
                <a:moveTo>
                  <a:pt x="0" y="0"/>
                </a:moveTo>
                <a:lnTo>
                  <a:pt x="32190" y="0"/>
                </a:lnTo>
                <a:lnTo>
                  <a:pt x="32190" y="1062273"/>
                </a:lnTo>
                <a:lnTo>
                  <a:pt x="0" y="1062273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4" name="Shape 12"/>
          <p:cNvSpPr/>
          <p:nvPr/>
        </p:nvSpPr>
        <p:spPr>
          <a:xfrm>
            <a:off x="482851" y="2703968"/>
            <a:ext cx="321901" cy="321901"/>
          </a:xfrm>
          <a:custGeom>
            <a:avLst/>
            <a:gdLst/>
            <a:ahLst/>
            <a:cxnLst/>
            <a:rect l="l" t="t" r="r" b="b"/>
            <a:pathLst>
              <a:path w="321901" h="321901">
                <a:moveTo>
                  <a:pt x="160950" y="0"/>
                </a:moveTo>
                <a:lnTo>
                  <a:pt x="160950" y="0"/>
                </a:lnTo>
                <a:cubicBezTo>
                  <a:pt x="249781" y="0"/>
                  <a:pt x="321901" y="72119"/>
                  <a:pt x="321901" y="160950"/>
                </a:cubicBezTo>
                <a:lnTo>
                  <a:pt x="321901" y="160950"/>
                </a:lnTo>
                <a:cubicBezTo>
                  <a:pt x="321901" y="249781"/>
                  <a:pt x="249781" y="321901"/>
                  <a:pt x="160950" y="321901"/>
                </a:cubicBezTo>
                <a:lnTo>
                  <a:pt x="160950" y="321901"/>
                </a:lnTo>
                <a:cubicBezTo>
                  <a:pt x="72119" y="321901"/>
                  <a:pt x="0" y="249781"/>
                  <a:pt x="0" y="160950"/>
                </a:cubicBezTo>
                <a:lnTo>
                  <a:pt x="0" y="160950"/>
                </a:lnTo>
                <a:cubicBezTo>
                  <a:pt x="0" y="72119"/>
                  <a:pt x="72119" y="0"/>
                  <a:pt x="1609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5" name="Text 13"/>
          <p:cNvSpPr/>
          <p:nvPr/>
        </p:nvSpPr>
        <p:spPr>
          <a:xfrm>
            <a:off x="450661" y="2703968"/>
            <a:ext cx="386281" cy="3219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14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01323" y="2752253"/>
            <a:ext cx="667945" cy="2253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1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Programa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82851" y="3090250"/>
            <a:ext cx="5448174" cy="41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4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Cumplimiento de indicadores de proceso y resultado. Periodicidad: trimestral/anual. Responsable: coordinador/a.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37996" y="3734051"/>
            <a:ext cx="5657410" cy="1062273"/>
          </a:xfrm>
          <a:custGeom>
            <a:avLst/>
            <a:gdLst/>
            <a:ahLst/>
            <a:cxnLst/>
            <a:rect l="l" t="t" r="r" b="b"/>
            <a:pathLst>
              <a:path w="5657410" h="1062273">
                <a:moveTo>
                  <a:pt x="0" y="0"/>
                </a:moveTo>
                <a:lnTo>
                  <a:pt x="5657410" y="0"/>
                </a:lnTo>
                <a:lnTo>
                  <a:pt x="5657410" y="1062273"/>
                </a:lnTo>
                <a:lnTo>
                  <a:pt x="0" y="1062273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9" name="Shape 17"/>
          <p:cNvSpPr/>
          <p:nvPr/>
        </p:nvSpPr>
        <p:spPr>
          <a:xfrm>
            <a:off x="337996" y="3734051"/>
            <a:ext cx="32190" cy="1062273"/>
          </a:xfrm>
          <a:custGeom>
            <a:avLst/>
            <a:gdLst/>
            <a:ahLst/>
            <a:cxnLst/>
            <a:rect l="l" t="t" r="r" b="b"/>
            <a:pathLst>
              <a:path w="32190" h="1062273">
                <a:moveTo>
                  <a:pt x="0" y="0"/>
                </a:moveTo>
                <a:lnTo>
                  <a:pt x="32190" y="0"/>
                </a:lnTo>
                <a:lnTo>
                  <a:pt x="32190" y="1062273"/>
                </a:lnTo>
                <a:lnTo>
                  <a:pt x="0" y="1062273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0" name="Shape 18"/>
          <p:cNvSpPr/>
          <p:nvPr/>
        </p:nvSpPr>
        <p:spPr>
          <a:xfrm>
            <a:off x="482851" y="3862812"/>
            <a:ext cx="321901" cy="321901"/>
          </a:xfrm>
          <a:custGeom>
            <a:avLst/>
            <a:gdLst/>
            <a:ahLst/>
            <a:cxnLst/>
            <a:rect l="l" t="t" r="r" b="b"/>
            <a:pathLst>
              <a:path w="321901" h="321901">
                <a:moveTo>
                  <a:pt x="160950" y="0"/>
                </a:moveTo>
                <a:lnTo>
                  <a:pt x="160950" y="0"/>
                </a:lnTo>
                <a:cubicBezTo>
                  <a:pt x="249781" y="0"/>
                  <a:pt x="321901" y="72119"/>
                  <a:pt x="321901" y="160950"/>
                </a:cubicBezTo>
                <a:lnTo>
                  <a:pt x="321901" y="160950"/>
                </a:lnTo>
                <a:cubicBezTo>
                  <a:pt x="321901" y="249781"/>
                  <a:pt x="249781" y="321901"/>
                  <a:pt x="160950" y="321901"/>
                </a:cubicBezTo>
                <a:lnTo>
                  <a:pt x="160950" y="321901"/>
                </a:lnTo>
                <a:cubicBezTo>
                  <a:pt x="72119" y="321901"/>
                  <a:pt x="0" y="249781"/>
                  <a:pt x="0" y="160950"/>
                </a:cubicBezTo>
                <a:lnTo>
                  <a:pt x="0" y="160950"/>
                </a:lnTo>
                <a:cubicBezTo>
                  <a:pt x="0" y="72119"/>
                  <a:pt x="72119" y="0"/>
                  <a:pt x="16095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1" name="Text 19"/>
          <p:cNvSpPr/>
          <p:nvPr/>
        </p:nvSpPr>
        <p:spPr>
          <a:xfrm>
            <a:off x="450661" y="3862812"/>
            <a:ext cx="386281" cy="3219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14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01323" y="3911097"/>
            <a:ext cx="563327" cy="2253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1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Sistema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82851" y="4249093"/>
            <a:ext cx="5448174" cy="41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4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Impacto en el sistema de servicios y en la comunidad. Periodicidad: anual/bienal. Responsable: entidad + financiador.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21901" y="4925085"/>
            <a:ext cx="5673505" cy="1223224"/>
          </a:xfrm>
          <a:custGeom>
            <a:avLst/>
            <a:gdLst/>
            <a:ahLst/>
            <a:cxnLst/>
            <a:rect l="l" t="t" r="r" b="b"/>
            <a:pathLst>
              <a:path w="5673505" h="1223224">
                <a:moveTo>
                  <a:pt x="0" y="0"/>
                </a:moveTo>
                <a:lnTo>
                  <a:pt x="5673505" y="0"/>
                </a:lnTo>
                <a:lnTo>
                  <a:pt x="5673505" y="1223224"/>
                </a:lnTo>
                <a:lnTo>
                  <a:pt x="0" y="1223224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5" name="Text 23"/>
          <p:cNvSpPr/>
          <p:nvPr/>
        </p:nvSpPr>
        <p:spPr>
          <a:xfrm>
            <a:off x="450661" y="5053846"/>
            <a:ext cx="5480364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Indicadores Esenciales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74804" y="5343556"/>
            <a:ext cx="112665" cy="128760"/>
          </a:xfrm>
          <a:custGeom>
            <a:avLst/>
            <a:gdLst/>
            <a:ahLst/>
            <a:cxnLst/>
            <a:rect l="l" t="t" r="r" b="b"/>
            <a:pathLst>
              <a:path w="112665" h="128760">
                <a:moveTo>
                  <a:pt x="109346" y="17629"/>
                </a:moveTo>
                <a:cubicBezTo>
                  <a:pt x="112942" y="20245"/>
                  <a:pt x="113747" y="25274"/>
                  <a:pt x="111131" y="28870"/>
                </a:cubicBezTo>
                <a:lnTo>
                  <a:pt x="46751" y="117393"/>
                </a:lnTo>
                <a:cubicBezTo>
                  <a:pt x="45368" y="119305"/>
                  <a:pt x="43230" y="120487"/>
                  <a:pt x="40866" y="120688"/>
                </a:cubicBezTo>
                <a:cubicBezTo>
                  <a:pt x="38502" y="120889"/>
                  <a:pt x="36214" y="120009"/>
                  <a:pt x="34554" y="118349"/>
                </a:cubicBezTo>
                <a:lnTo>
                  <a:pt x="2364" y="86159"/>
                </a:lnTo>
                <a:cubicBezTo>
                  <a:pt x="-780" y="83015"/>
                  <a:pt x="-780" y="77910"/>
                  <a:pt x="2364" y="74767"/>
                </a:cubicBezTo>
                <a:cubicBezTo>
                  <a:pt x="5508" y="71623"/>
                  <a:pt x="10613" y="71623"/>
                  <a:pt x="13756" y="74767"/>
                </a:cubicBezTo>
                <a:lnTo>
                  <a:pt x="39282" y="100292"/>
                </a:lnTo>
                <a:lnTo>
                  <a:pt x="98130" y="19390"/>
                </a:lnTo>
                <a:cubicBezTo>
                  <a:pt x="100745" y="15793"/>
                  <a:pt x="105775" y="14989"/>
                  <a:pt x="109371" y="1760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7" name="Text 25"/>
          <p:cNvSpPr/>
          <p:nvPr/>
        </p:nvSpPr>
        <p:spPr>
          <a:xfrm>
            <a:off x="675992" y="5311366"/>
            <a:ext cx="2470590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Mantenimiento de vivienda (6, 12, 24 meses)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216244" y="5343556"/>
            <a:ext cx="112665" cy="128760"/>
          </a:xfrm>
          <a:custGeom>
            <a:avLst/>
            <a:gdLst/>
            <a:ahLst/>
            <a:cxnLst/>
            <a:rect l="l" t="t" r="r" b="b"/>
            <a:pathLst>
              <a:path w="112665" h="128760">
                <a:moveTo>
                  <a:pt x="109346" y="17629"/>
                </a:moveTo>
                <a:cubicBezTo>
                  <a:pt x="112942" y="20245"/>
                  <a:pt x="113747" y="25274"/>
                  <a:pt x="111131" y="28870"/>
                </a:cubicBezTo>
                <a:lnTo>
                  <a:pt x="46751" y="117393"/>
                </a:lnTo>
                <a:cubicBezTo>
                  <a:pt x="45368" y="119305"/>
                  <a:pt x="43230" y="120487"/>
                  <a:pt x="40866" y="120688"/>
                </a:cubicBezTo>
                <a:cubicBezTo>
                  <a:pt x="38502" y="120889"/>
                  <a:pt x="36214" y="120009"/>
                  <a:pt x="34554" y="118349"/>
                </a:cubicBezTo>
                <a:lnTo>
                  <a:pt x="2364" y="86159"/>
                </a:lnTo>
                <a:cubicBezTo>
                  <a:pt x="-780" y="83015"/>
                  <a:pt x="-780" y="77910"/>
                  <a:pt x="2364" y="74767"/>
                </a:cubicBezTo>
                <a:cubicBezTo>
                  <a:pt x="5508" y="71623"/>
                  <a:pt x="10613" y="71623"/>
                  <a:pt x="13756" y="74767"/>
                </a:cubicBezTo>
                <a:lnTo>
                  <a:pt x="39282" y="100292"/>
                </a:lnTo>
                <a:lnTo>
                  <a:pt x="98130" y="19390"/>
                </a:lnTo>
                <a:cubicBezTo>
                  <a:pt x="100745" y="15793"/>
                  <a:pt x="105775" y="14989"/>
                  <a:pt x="109371" y="1760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9" name="Text 27"/>
          <p:cNvSpPr/>
          <p:nvPr/>
        </p:nvSpPr>
        <p:spPr>
          <a:xfrm>
            <a:off x="3417432" y="5311366"/>
            <a:ext cx="1384174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Días en vivienda estable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74804" y="5601077"/>
            <a:ext cx="112665" cy="128760"/>
          </a:xfrm>
          <a:custGeom>
            <a:avLst/>
            <a:gdLst/>
            <a:ahLst/>
            <a:cxnLst/>
            <a:rect l="l" t="t" r="r" b="b"/>
            <a:pathLst>
              <a:path w="112665" h="128760">
                <a:moveTo>
                  <a:pt x="109346" y="17629"/>
                </a:moveTo>
                <a:cubicBezTo>
                  <a:pt x="112942" y="20245"/>
                  <a:pt x="113747" y="25274"/>
                  <a:pt x="111131" y="28870"/>
                </a:cubicBezTo>
                <a:lnTo>
                  <a:pt x="46751" y="117393"/>
                </a:lnTo>
                <a:cubicBezTo>
                  <a:pt x="45368" y="119305"/>
                  <a:pt x="43230" y="120487"/>
                  <a:pt x="40866" y="120688"/>
                </a:cubicBezTo>
                <a:cubicBezTo>
                  <a:pt x="38502" y="120889"/>
                  <a:pt x="36214" y="120009"/>
                  <a:pt x="34554" y="118349"/>
                </a:cubicBezTo>
                <a:lnTo>
                  <a:pt x="2364" y="86159"/>
                </a:lnTo>
                <a:cubicBezTo>
                  <a:pt x="-780" y="83015"/>
                  <a:pt x="-780" y="77910"/>
                  <a:pt x="2364" y="74767"/>
                </a:cubicBezTo>
                <a:cubicBezTo>
                  <a:pt x="5508" y="71623"/>
                  <a:pt x="10613" y="71623"/>
                  <a:pt x="13756" y="74767"/>
                </a:cubicBezTo>
                <a:lnTo>
                  <a:pt x="39282" y="100292"/>
                </a:lnTo>
                <a:lnTo>
                  <a:pt x="98130" y="19390"/>
                </a:lnTo>
                <a:cubicBezTo>
                  <a:pt x="100745" y="15793"/>
                  <a:pt x="105775" y="14989"/>
                  <a:pt x="109371" y="1760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1" name="Text 29"/>
          <p:cNvSpPr/>
          <p:nvPr/>
        </p:nvSpPr>
        <p:spPr>
          <a:xfrm>
            <a:off x="675992" y="5568887"/>
            <a:ext cx="1730218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Uso de urgencias hospitalarias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216244" y="5601077"/>
            <a:ext cx="112665" cy="128760"/>
          </a:xfrm>
          <a:custGeom>
            <a:avLst/>
            <a:gdLst/>
            <a:ahLst/>
            <a:cxnLst/>
            <a:rect l="l" t="t" r="r" b="b"/>
            <a:pathLst>
              <a:path w="112665" h="128760">
                <a:moveTo>
                  <a:pt x="109346" y="17629"/>
                </a:moveTo>
                <a:cubicBezTo>
                  <a:pt x="112942" y="20245"/>
                  <a:pt x="113747" y="25274"/>
                  <a:pt x="111131" y="28870"/>
                </a:cubicBezTo>
                <a:lnTo>
                  <a:pt x="46751" y="117393"/>
                </a:lnTo>
                <a:cubicBezTo>
                  <a:pt x="45368" y="119305"/>
                  <a:pt x="43230" y="120487"/>
                  <a:pt x="40866" y="120688"/>
                </a:cubicBezTo>
                <a:cubicBezTo>
                  <a:pt x="38502" y="120889"/>
                  <a:pt x="36214" y="120009"/>
                  <a:pt x="34554" y="118349"/>
                </a:cubicBezTo>
                <a:lnTo>
                  <a:pt x="2364" y="86159"/>
                </a:lnTo>
                <a:cubicBezTo>
                  <a:pt x="-780" y="83015"/>
                  <a:pt x="-780" y="77910"/>
                  <a:pt x="2364" y="74767"/>
                </a:cubicBezTo>
                <a:cubicBezTo>
                  <a:pt x="5508" y="71623"/>
                  <a:pt x="10613" y="71623"/>
                  <a:pt x="13756" y="74767"/>
                </a:cubicBezTo>
                <a:lnTo>
                  <a:pt x="39282" y="100292"/>
                </a:lnTo>
                <a:lnTo>
                  <a:pt x="98130" y="19390"/>
                </a:lnTo>
                <a:cubicBezTo>
                  <a:pt x="100745" y="15793"/>
                  <a:pt x="105775" y="14989"/>
                  <a:pt x="109371" y="1760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3" name="Text 31"/>
          <p:cNvSpPr/>
          <p:nvPr/>
        </p:nvSpPr>
        <p:spPr>
          <a:xfrm>
            <a:off x="3417432" y="5568887"/>
            <a:ext cx="1754360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Hospitalizaciones psiquiátricas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74804" y="5858598"/>
            <a:ext cx="112665" cy="128760"/>
          </a:xfrm>
          <a:custGeom>
            <a:avLst/>
            <a:gdLst/>
            <a:ahLst/>
            <a:cxnLst/>
            <a:rect l="l" t="t" r="r" b="b"/>
            <a:pathLst>
              <a:path w="112665" h="128760">
                <a:moveTo>
                  <a:pt x="109346" y="17629"/>
                </a:moveTo>
                <a:cubicBezTo>
                  <a:pt x="112942" y="20245"/>
                  <a:pt x="113747" y="25274"/>
                  <a:pt x="111131" y="28870"/>
                </a:cubicBezTo>
                <a:lnTo>
                  <a:pt x="46751" y="117393"/>
                </a:lnTo>
                <a:cubicBezTo>
                  <a:pt x="45368" y="119305"/>
                  <a:pt x="43230" y="120487"/>
                  <a:pt x="40866" y="120688"/>
                </a:cubicBezTo>
                <a:cubicBezTo>
                  <a:pt x="38502" y="120889"/>
                  <a:pt x="36214" y="120009"/>
                  <a:pt x="34554" y="118349"/>
                </a:cubicBezTo>
                <a:lnTo>
                  <a:pt x="2364" y="86159"/>
                </a:lnTo>
                <a:cubicBezTo>
                  <a:pt x="-780" y="83015"/>
                  <a:pt x="-780" y="77910"/>
                  <a:pt x="2364" y="74767"/>
                </a:cubicBezTo>
                <a:cubicBezTo>
                  <a:pt x="5508" y="71623"/>
                  <a:pt x="10613" y="71623"/>
                  <a:pt x="13756" y="74767"/>
                </a:cubicBezTo>
                <a:lnTo>
                  <a:pt x="39282" y="100292"/>
                </a:lnTo>
                <a:lnTo>
                  <a:pt x="98130" y="19390"/>
                </a:lnTo>
                <a:cubicBezTo>
                  <a:pt x="100745" y="15793"/>
                  <a:pt x="105775" y="14989"/>
                  <a:pt x="109371" y="1760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5" name="Text 33"/>
          <p:cNvSpPr/>
          <p:nvPr/>
        </p:nvSpPr>
        <p:spPr>
          <a:xfrm>
            <a:off x="675992" y="5826408"/>
            <a:ext cx="2164784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Calidad de vida percibida (MANSAS)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3216244" y="5858598"/>
            <a:ext cx="112665" cy="128760"/>
          </a:xfrm>
          <a:custGeom>
            <a:avLst/>
            <a:gdLst/>
            <a:ahLst/>
            <a:cxnLst/>
            <a:rect l="l" t="t" r="r" b="b"/>
            <a:pathLst>
              <a:path w="112665" h="128760">
                <a:moveTo>
                  <a:pt x="109346" y="17629"/>
                </a:moveTo>
                <a:cubicBezTo>
                  <a:pt x="112942" y="20245"/>
                  <a:pt x="113747" y="25274"/>
                  <a:pt x="111131" y="28870"/>
                </a:cubicBezTo>
                <a:lnTo>
                  <a:pt x="46751" y="117393"/>
                </a:lnTo>
                <a:cubicBezTo>
                  <a:pt x="45368" y="119305"/>
                  <a:pt x="43230" y="120487"/>
                  <a:pt x="40866" y="120688"/>
                </a:cubicBezTo>
                <a:cubicBezTo>
                  <a:pt x="38502" y="120889"/>
                  <a:pt x="36214" y="120009"/>
                  <a:pt x="34554" y="118349"/>
                </a:cubicBezTo>
                <a:lnTo>
                  <a:pt x="2364" y="86159"/>
                </a:lnTo>
                <a:cubicBezTo>
                  <a:pt x="-780" y="83015"/>
                  <a:pt x="-780" y="77910"/>
                  <a:pt x="2364" y="74767"/>
                </a:cubicBezTo>
                <a:cubicBezTo>
                  <a:pt x="5508" y="71623"/>
                  <a:pt x="10613" y="71623"/>
                  <a:pt x="13756" y="74767"/>
                </a:cubicBezTo>
                <a:lnTo>
                  <a:pt x="39282" y="100292"/>
                </a:lnTo>
                <a:lnTo>
                  <a:pt x="98130" y="19390"/>
                </a:lnTo>
                <a:cubicBezTo>
                  <a:pt x="100745" y="15793"/>
                  <a:pt x="105775" y="14989"/>
                  <a:pt x="109371" y="1760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7" name="Text 35"/>
          <p:cNvSpPr/>
          <p:nvPr/>
        </p:nvSpPr>
        <p:spPr>
          <a:xfrm>
            <a:off x="3417432" y="5826408"/>
            <a:ext cx="1899216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Fidelidad al modelo (HF-Fidelity)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201247" y="1094463"/>
            <a:ext cx="181069" cy="160950"/>
          </a:xfrm>
          <a:custGeom>
            <a:avLst/>
            <a:gdLst/>
            <a:ahLst/>
            <a:cxnLst/>
            <a:rect l="l" t="t" r="r" b="b"/>
            <a:pathLst>
              <a:path w="181069" h="160950">
                <a:moveTo>
                  <a:pt x="77960" y="27663"/>
                </a:moveTo>
                <a:lnTo>
                  <a:pt x="103109" y="27663"/>
                </a:lnTo>
                <a:lnTo>
                  <a:pt x="103109" y="42752"/>
                </a:lnTo>
                <a:lnTo>
                  <a:pt x="77960" y="42752"/>
                </a:lnTo>
                <a:lnTo>
                  <a:pt x="77960" y="27663"/>
                </a:lnTo>
                <a:close/>
                <a:moveTo>
                  <a:pt x="75446" y="10059"/>
                </a:moveTo>
                <a:cubicBezTo>
                  <a:pt x="67115" y="10059"/>
                  <a:pt x="60356" y="16818"/>
                  <a:pt x="60356" y="25149"/>
                </a:cubicBezTo>
                <a:lnTo>
                  <a:pt x="60356" y="45267"/>
                </a:lnTo>
                <a:cubicBezTo>
                  <a:pt x="60356" y="53598"/>
                  <a:pt x="67115" y="60356"/>
                  <a:pt x="75446" y="60356"/>
                </a:cubicBezTo>
                <a:lnTo>
                  <a:pt x="80475" y="60356"/>
                </a:lnTo>
                <a:lnTo>
                  <a:pt x="80475" y="70416"/>
                </a:lnTo>
                <a:lnTo>
                  <a:pt x="10059" y="70416"/>
                </a:lnTo>
                <a:cubicBezTo>
                  <a:pt x="4495" y="70416"/>
                  <a:pt x="0" y="74911"/>
                  <a:pt x="0" y="80475"/>
                </a:cubicBezTo>
                <a:cubicBezTo>
                  <a:pt x="0" y="86039"/>
                  <a:pt x="4495" y="90535"/>
                  <a:pt x="10059" y="90535"/>
                </a:cubicBezTo>
                <a:lnTo>
                  <a:pt x="40238" y="90535"/>
                </a:lnTo>
                <a:lnTo>
                  <a:pt x="40238" y="100594"/>
                </a:lnTo>
                <a:lnTo>
                  <a:pt x="35208" y="100594"/>
                </a:lnTo>
                <a:cubicBezTo>
                  <a:pt x="26877" y="100594"/>
                  <a:pt x="20119" y="107353"/>
                  <a:pt x="20119" y="115683"/>
                </a:cubicBezTo>
                <a:lnTo>
                  <a:pt x="20119" y="135802"/>
                </a:lnTo>
                <a:cubicBezTo>
                  <a:pt x="20119" y="144132"/>
                  <a:pt x="26877" y="150891"/>
                  <a:pt x="35208" y="150891"/>
                </a:cubicBezTo>
                <a:lnTo>
                  <a:pt x="65386" y="150891"/>
                </a:lnTo>
                <a:cubicBezTo>
                  <a:pt x="73717" y="150891"/>
                  <a:pt x="80475" y="144132"/>
                  <a:pt x="80475" y="135802"/>
                </a:cubicBezTo>
                <a:lnTo>
                  <a:pt x="80475" y="115683"/>
                </a:lnTo>
                <a:cubicBezTo>
                  <a:pt x="80475" y="107353"/>
                  <a:pt x="73717" y="100594"/>
                  <a:pt x="65386" y="100594"/>
                </a:cubicBezTo>
                <a:lnTo>
                  <a:pt x="60356" y="100594"/>
                </a:lnTo>
                <a:lnTo>
                  <a:pt x="60356" y="90535"/>
                </a:lnTo>
                <a:lnTo>
                  <a:pt x="120713" y="90535"/>
                </a:lnTo>
                <a:lnTo>
                  <a:pt x="120713" y="100594"/>
                </a:lnTo>
                <a:lnTo>
                  <a:pt x="115683" y="100594"/>
                </a:lnTo>
                <a:cubicBezTo>
                  <a:pt x="107353" y="100594"/>
                  <a:pt x="100594" y="107353"/>
                  <a:pt x="100594" y="115683"/>
                </a:cubicBezTo>
                <a:lnTo>
                  <a:pt x="100594" y="135802"/>
                </a:lnTo>
                <a:cubicBezTo>
                  <a:pt x="100594" y="144132"/>
                  <a:pt x="107353" y="150891"/>
                  <a:pt x="115683" y="150891"/>
                </a:cubicBezTo>
                <a:lnTo>
                  <a:pt x="145861" y="150891"/>
                </a:lnTo>
                <a:cubicBezTo>
                  <a:pt x="154192" y="150891"/>
                  <a:pt x="160950" y="144132"/>
                  <a:pt x="160950" y="135802"/>
                </a:cubicBezTo>
                <a:lnTo>
                  <a:pt x="160950" y="115683"/>
                </a:lnTo>
                <a:cubicBezTo>
                  <a:pt x="160950" y="107353"/>
                  <a:pt x="154192" y="100594"/>
                  <a:pt x="145861" y="100594"/>
                </a:cubicBezTo>
                <a:lnTo>
                  <a:pt x="140832" y="100594"/>
                </a:lnTo>
                <a:lnTo>
                  <a:pt x="140832" y="90535"/>
                </a:lnTo>
                <a:lnTo>
                  <a:pt x="171010" y="90535"/>
                </a:lnTo>
                <a:cubicBezTo>
                  <a:pt x="176574" y="90535"/>
                  <a:pt x="181069" y="86039"/>
                  <a:pt x="181069" y="80475"/>
                </a:cubicBezTo>
                <a:cubicBezTo>
                  <a:pt x="181069" y="74911"/>
                  <a:pt x="176574" y="70416"/>
                  <a:pt x="171010" y="70416"/>
                </a:cubicBezTo>
                <a:lnTo>
                  <a:pt x="100594" y="70416"/>
                </a:lnTo>
                <a:lnTo>
                  <a:pt x="100594" y="60356"/>
                </a:lnTo>
                <a:lnTo>
                  <a:pt x="105624" y="60356"/>
                </a:lnTo>
                <a:cubicBezTo>
                  <a:pt x="113954" y="60356"/>
                  <a:pt x="120713" y="53598"/>
                  <a:pt x="120713" y="45267"/>
                </a:cubicBezTo>
                <a:lnTo>
                  <a:pt x="120713" y="25149"/>
                </a:lnTo>
                <a:cubicBezTo>
                  <a:pt x="120713" y="16818"/>
                  <a:pt x="113954" y="10059"/>
                  <a:pt x="105624" y="10059"/>
                </a:cubicBezTo>
                <a:lnTo>
                  <a:pt x="75446" y="10059"/>
                </a:lnTo>
                <a:close/>
                <a:moveTo>
                  <a:pt x="140832" y="118198"/>
                </a:moveTo>
                <a:lnTo>
                  <a:pt x="143347" y="118198"/>
                </a:lnTo>
                <a:lnTo>
                  <a:pt x="143347" y="133287"/>
                </a:lnTo>
                <a:lnTo>
                  <a:pt x="118198" y="133287"/>
                </a:lnTo>
                <a:lnTo>
                  <a:pt x="118198" y="118198"/>
                </a:lnTo>
                <a:lnTo>
                  <a:pt x="140832" y="118198"/>
                </a:lnTo>
                <a:close/>
                <a:moveTo>
                  <a:pt x="60356" y="118198"/>
                </a:moveTo>
                <a:lnTo>
                  <a:pt x="62871" y="118198"/>
                </a:lnTo>
                <a:lnTo>
                  <a:pt x="62871" y="133287"/>
                </a:lnTo>
                <a:lnTo>
                  <a:pt x="37723" y="133287"/>
                </a:lnTo>
                <a:lnTo>
                  <a:pt x="37723" y="118198"/>
                </a:lnTo>
                <a:lnTo>
                  <a:pt x="60356" y="118198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9" name="Text 37"/>
          <p:cNvSpPr/>
          <p:nvPr/>
        </p:nvSpPr>
        <p:spPr>
          <a:xfrm>
            <a:off x="6392375" y="1062273"/>
            <a:ext cx="5552792" cy="2253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67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Coordinación Interinstitucional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207282" y="1416364"/>
            <a:ext cx="5657410" cy="933513"/>
          </a:xfrm>
          <a:custGeom>
            <a:avLst/>
            <a:gdLst/>
            <a:ahLst/>
            <a:cxnLst/>
            <a:rect l="l" t="t" r="r" b="b"/>
            <a:pathLst>
              <a:path w="5657410" h="933513">
                <a:moveTo>
                  <a:pt x="0" y="0"/>
                </a:moveTo>
                <a:lnTo>
                  <a:pt x="5657410" y="0"/>
                </a:lnTo>
                <a:lnTo>
                  <a:pt x="5657410" y="933513"/>
                </a:lnTo>
                <a:lnTo>
                  <a:pt x="0" y="933513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1" name="Shape 39"/>
          <p:cNvSpPr/>
          <p:nvPr/>
        </p:nvSpPr>
        <p:spPr>
          <a:xfrm>
            <a:off x="6207282" y="1416364"/>
            <a:ext cx="32190" cy="933513"/>
          </a:xfrm>
          <a:custGeom>
            <a:avLst/>
            <a:gdLst/>
            <a:ahLst/>
            <a:cxnLst/>
            <a:rect l="l" t="t" r="r" b="b"/>
            <a:pathLst>
              <a:path w="32190" h="933513">
                <a:moveTo>
                  <a:pt x="0" y="0"/>
                </a:moveTo>
                <a:lnTo>
                  <a:pt x="32190" y="0"/>
                </a:lnTo>
                <a:lnTo>
                  <a:pt x="32190" y="933513"/>
                </a:lnTo>
                <a:lnTo>
                  <a:pt x="0" y="933513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2" name="Shape 40"/>
          <p:cNvSpPr/>
          <p:nvPr/>
        </p:nvSpPr>
        <p:spPr>
          <a:xfrm>
            <a:off x="6368233" y="1577315"/>
            <a:ext cx="128760" cy="128760"/>
          </a:xfrm>
          <a:custGeom>
            <a:avLst/>
            <a:gdLst/>
            <a:ahLst/>
            <a:cxnLst/>
            <a:rect l="l" t="t" r="r" b="b"/>
            <a:pathLst>
              <a:path w="128760" h="128760">
                <a:moveTo>
                  <a:pt x="30178" y="14083"/>
                </a:moveTo>
                <a:cubicBezTo>
                  <a:pt x="30178" y="6312"/>
                  <a:pt x="36490" y="0"/>
                  <a:pt x="44261" y="0"/>
                </a:cubicBezTo>
                <a:lnTo>
                  <a:pt x="50297" y="0"/>
                </a:lnTo>
                <a:cubicBezTo>
                  <a:pt x="54748" y="0"/>
                  <a:pt x="58345" y="3596"/>
                  <a:pt x="58345" y="8048"/>
                </a:cubicBezTo>
                <a:lnTo>
                  <a:pt x="58345" y="120713"/>
                </a:lnTo>
                <a:cubicBezTo>
                  <a:pt x="58345" y="125164"/>
                  <a:pt x="54748" y="128760"/>
                  <a:pt x="50297" y="128760"/>
                </a:cubicBezTo>
                <a:lnTo>
                  <a:pt x="42250" y="128760"/>
                </a:lnTo>
                <a:cubicBezTo>
                  <a:pt x="34755" y="128760"/>
                  <a:pt x="28443" y="123630"/>
                  <a:pt x="26657" y="116689"/>
                </a:cubicBezTo>
                <a:cubicBezTo>
                  <a:pt x="26481" y="116689"/>
                  <a:pt x="26330" y="116689"/>
                  <a:pt x="26154" y="116689"/>
                </a:cubicBezTo>
                <a:cubicBezTo>
                  <a:pt x="15039" y="116689"/>
                  <a:pt x="6036" y="107686"/>
                  <a:pt x="6036" y="96570"/>
                </a:cubicBezTo>
                <a:cubicBezTo>
                  <a:pt x="6036" y="92044"/>
                  <a:pt x="7545" y="87869"/>
                  <a:pt x="10059" y="84499"/>
                </a:cubicBezTo>
                <a:cubicBezTo>
                  <a:pt x="5181" y="80827"/>
                  <a:pt x="2012" y="74993"/>
                  <a:pt x="2012" y="68404"/>
                </a:cubicBezTo>
                <a:cubicBezTo>
                  <a:pt x="2012" y="60633"/>
                  <a:pt x="6438" y="53868"/>
                  <a:pt x="12876" y="50523"/>
                </a:cubicBezTo>
                <a:cubicBezTo>
                  <a:pt x="11090" y="47506"/>
                  <a:pt x="10059" y="43985"/>
                  <a:pt x="10059" y="40238"/>
                </a:cubicBezTo>
                <a:cubicBezTo>
                  <a:pt x="10059" y="29122"/>
                  <a:pt x="19063" y="20119"/>
                  <a:pt x="30178" y="20119"/>
                </a:cubicBezTo>
                <a:lnTo>
                  <a:pt x="30178" y="14083"/>
                </a:lnTo>
                <a:close/>
                <a:moveTo>
                  <a:pt x="98582" y="14083"/>
                </a:moveTo>
                <a:lnTo>
                  <a:pt x="98582" y="20119"/>
                </a:lnTo>
                <a:cubicBezTo>
                  <a:pt x="109698" y="20119"/>
                  <a:pt x="118701" y="29122"/>
                  <a:pt x="118701" y="40238"/>
                </a:cubicBezTo>
                <a:cubicBezTo>
                  <a:pt x="118701" y="44010"/>
                  <a:pt x="117670" y="47531"/>
                  <a:pt x="115884" y="50523"/>
                </a:cubicBezTo>
                <a:cubicBezTo>
                  <a:pt x="122348" y="53868"/>
                  <a:pt x="126749" y="60608"/>
                  <a:pt x="126749" y="68404"/>
                </a:cubicBezTo>
                <a:cubicBezTo>
                  <a:pt x="126749" y="74993"/>
                  <a:pt x="123580" y="80827"/>
                  <a:pt x="118701" y="84499"/>
                </a:cubicBezTo>
                <a:cubicBezTo>
                  <a:pt x="121216" y="87869"/>
                  <a:pt x="122725" y="92044"/>
                  <a:pt x="122725" y="96570"/>
                </a:cubicBezTo>
                <a:cubicBezTo>
                  <a:pt x="122725" y="107686"/>
                  <a:pt x="113722" y="116689"/>
                  <a:pt x="102606" y="116689"/>
                </a:cubicBezTo>
                <a:cubicBezTo>
                  <a:pt x="102430" y="116689"/>
                  <a:pt x="102279" y="116689"/>
                  <a:pt x="102103" y="116689"/>
                </a:cubicBezTo>
                <a:cubicBezTo>
                  <a:pt x="100317" y="123630"/>
                  <a:pt x="94005" y="128760"/>
                  <a:pt x="86511" y="128760"/>
                </a:cubicBezTo>
                <a:lnTo>
                  <a:pt x="78463" y="128760"/>
                </a:lnTo>
                <a:cubicBezTo>
                  <a:pt x="74012" y="128760"/>
                  <a:pt x="70416" y="125164"/>
                  <a:pt x="70416" y="120713"/>
                </a:cubicBezTo>
                <a:lnTo>
                  <a:pt x="70416" y="8048"/>
                </a:lnTo>
                <a:cubicBezTo>
                  <a:pt x="70416" y="3596"/>
                  <a:pt x="74012" y="0"/>
                  <a:pt x="78463" y="0"/>
                </a:cubicBezTo>
                <a:lnTo>
                  <a:pt x="84499" y="0"/>
                </a:lnTo>
                <a:cubicBezTo>
                  <a:pt x="92270" y="0"/>
                  <a:pt x="98582" y="6312"/>
                  <a:pt x="98582" y="14083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3" name="Text 41"/>
          <p:cNvSpPr/>
          <p:nvPr/>
        </p:nvSpPr>
        <p:spPr>
          <a:xfrm>
            <a:off x="6513088" y="1545125"/>
            <a:ext cx="5287224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Salud Mental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352138" y="1802646"/>
            <a:ext cx="5448174" cy="41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4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Evitar doble intervención no coordinada. Reuniones de caso trimestrales. Acuerdos escritos. Confidencialidad. Jerarquía de urgencia.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207282" y="2446448"/>
            <a:ext cx="5657410" cy="933513"/>
          </a:xfrm>
          <a:custGeom>
            <a:avLst/>
            <a:gdLst/>
            <a:ahLst/>
            <a:cxnLst/>
            <a:rect l="l" t="t" r="r" b="b"/>
            <a:pathLst>
              <a:path w="5657410" h="933513">
                <a:moveTo>
                  <a:pt x="0" y="0"/>
                </a:moveTo>
                <a:lnTo>
                  <a:pt x="5657410" y="0"/>
                </a:lnTo>
                <a:lnTo>
                  <a:pt x="5657410" y="933513"/>
                </a:lnTo>
                <a:lnTo>
                  <a:pt x="0" y="933513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6" name="Shape 44"/>
          <p:cNvSpPr/>
          <p:nvPr/>
        </p:nvSpPr>
        <p:spPr>
          <a:xfrm>
            <a:off x="6207282" y="2446448"/>
            <a:ext cx="32190" cy="933513"/>
          </a:xfrm>
          <a:custGeom>
            <a:avLst/>
            <a:gdLst/>
            <a:ahLst/>
            <a:cxnLst/>
            <a:rect l="l" t="t" r="r" b="b"/>
            <a:pathLst>
              <a:path w="32190" h="933513">
                <a:moveTo>
                  <a:pt x="0" y="0"/>
                </a:moveTo>
                <a:lnTo>
                  <a:pt x="32190" y="0"/>
                </a:lnTo>
                <a:lnTo>
                  <a:pt x="32190" y="933513"/>
                </a:lnTo>
                <a:lnTo>
                  <a:pt x="0" y="933513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7" name="Shape 45"/>
          <p:cNvSpPr/>
          <p:nvPr/>
        </p:nvSpPr>
        <p:spPr>
          <a:xfrm>
            <a:off x="6368233" y="2607398"/>
            <a:ext cx="128760" cy="128760"/>
          </a:xfrm>
          <a:custGeom>
            <a:avLst/>
            <a:gdLst/>
            <a:ahLst/>
            <a:cxnLst/>
            <a:rect l="l" t="t" r="r" b="b"/>
            <a:pathLst>
              <a:path w="128760" h="128760">
                <a:moveTo>
                  <a:pt x="16095" y="28166"/>
                </a:moveTo>
                <a:cubicBezTo>
                  <a:pt x="16095" y="21502"/>
                  <a:pt x="21502" y="16095"/>
                  <a:pt x="28166" y="16095"/>
                </a:cubicBezTo>
                <a:cubicBezTo>
                  <a:pt x="34831" y="16095"/>
                  <a:pt x="40238" y="21502"/>
                  <a:pt x="40238" y="28166"/>
                </a:cubicBezTo>
                <a:lnTo>
                  <a:pt x="40238" y="56333"/>
                </a:lnTo>
                <a:lnTo>
                  <a:pt x="16095" y="56333"/>
                </a:lnTo>
                <a:lnTo>
                  <a:pt x="16095" y="28166"/>
                </a:lnTo>
                <a:close/>
                <a:moveTo>
                  <a:pt x="44261" y="92547"/>
                </a:moveTo>
                <a:cubicBezTo>
                  <a:pt x="44261" y="80299"/>
                  <a:pt x="48813" y="69108"/>
                  <a:pt x="56333" y="60608"/>
                </a:cubicBezTo>
                <a:lnTo>
                  <a:pt x="56333" y="28166"/>
                </a:lnTo>
                <a:cubicBezTo>
                  <a:pt x="56333" y="12599"/>
                  <a:pt x="43733" y="0"/>
                  <a:pt x="28166" y="0"/>
                </a:cubicBezTo>
                <a:cubicBezTo>
                  <a:pt x="12599" y="0"/>
                  <a:pt x="0" y="12599"/>
                  <a:pt x="0" y="28166"/>
                </a:cubicBezTo>
                <a:lnTo>
                  <a:pt x="0" y="100594"/>
                </a:lnTo>
                <a:cubicBezTo>
                  <a:pt x="0" y="116161"/>
                  <a:pt x="12599" y="128760"/>
                  <a:pt x="28166" y="128760"/>
                </a:cubicBezTo>
                <a:cubicBezTo>
                  <a:pt x="37547" y="128760"/>
                  <a:pt x="45846" y="124183"/>
                  <a:pt x="50976" y="117117"/>
                </a:cubicBezTo>
                <a:cubicBezTo>
                  <a:pt x="46701" y="109924"/>
                  <a:pt x="44261" y="101525"/>
                  <a:pt x="44261" y="92547"/>
                </a:cubicBezTo>
                <a:close/>
                <a:moveTo>
                  <a:pt x="60532" y="109497"/>
                </a:moveTo>
                <a:cubicBezTo>
                  <a:pt x="61689" y="111685"/>
                  <a:pt x="64632" y="111936"/>
                  <a:pt x="66392" y="110176"/>
                </a:cubicBezTo>
                <a:lnTo>
                  <a:pt x="110176" y="66392"/>
                </a:lnTo>
                <a:cubicBezTo>
                  <a:pt x="111936" y="64632"/>
                  <a:pt x="111685" y="61689"/>
                  <a:pt x="109497" y="60532"/>
                </a:cubicBezTo>
                <a:cubicBezTo>
                  <a:pt x="104442" y="57842"/>
                  <a:pt x="98683" y="56333"/>
                  <a:pt x="92547" y="56333"/>
                </a:cubicBezTo>
                <a:cubicBezTo>
                  <a:pt x="72553" y="56333"/>
                  <a:pt x="56333" y="72553"/>
                  <a:pt x="56333" y="92547"/>
                </a:cubicBezTo>
                <a:cubicBezTo>
                  <a:pt x="56333" y="98658"/>
                  <a:pt x="57842" y="104442"/>
                  <a:pt x="60532" y="109497"/>
                </a:cubicBezTo>
                <a:close/>
                <a:moveTo>
                  <a:pt x="74917" y="118701"/>
                </a:moveTo>
                <a:cubicBezTo>
                  <a:pt x="73157" y="120461"/>
                  <a:pt x="73409" y="123404"/>
                  <a:pt x="75596" y="124561"/>
                </a:cubicBezTo>
                <a:cubicBezTo>
                  <a:pt x="80651" y="127251"/>
                  <a:pt x="86410" y="128760"/>
                  <a:pt x="92547" y="128760"/>
                </a:cubicBezTo>
                <a:cubicBezTo>
                  <a:pt x="112540" y="128760"/>
                  <a:pt x="128760" y="112540"/>
                  <a:pt x="128760" y="92547"/>
                </a:cubicBezTo>
                <a:cubicBezTo>
                  <a:pt x="128760" y="86435"/>
                  <a:pt x="127251" y="80651"/>
                  <a:pt x="124561" y="75596"/>
                </a:cubicBezTo>
                <a:cubicBezTo>
                  <a:pt x="123404" y="73409"/>
                  <a:pt x="120461" y="73157"/>
                  <a:pt x="118701" y="74917"/>
                </a:cubicBezTo>
                <a:lnTo>
                  <a:pt x="74917" y="118701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8" name="Text 46"/>
          <p:cNvSpPr/>
          <p:nvPr/>
        </p:nvSpPr>
        <p:spPr>
          <a:xfrm>
            <a:off x="6513088" y="2575208"/>
            <a:ext cx="5287224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Adicciones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352138" y="2832729"/>
            <a:ext cx="5448174" cy="41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4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Coordinación con CAS/CAD. No exigencia de abstinencia. Tratamiento voluntario. Coordinación de tratamiento sustitutivo.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207282" y="3476531"/>
            <a:ext cx="5657410" cy="933513"/>
          </a:xfrm>
          <a:custGeom>
            <a:avLst/>
            <a:gdLst/>
            <a:ahLst/>
            <a:cxnLst/>
            <a:rect l="l" t="t" r="r" b="b"/>
            <a:pathLst>
              <a:path w="5657410" h="933513">
                <a:moveTo>
                  <a:pt x="0" y="0"/>
                </a:moveTo>
                <a:lnTo>
                  <a:pt x="5657410" y="0"/>
                </a:lnTo>
                <a:lnTo>
                  <a:pt x="5657410" y="933513"/>
                </a:lnTo>
                <a:lnTo>
                  <a:pt x="0" y="933513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51" name="Shape 49"/>
          <p:cNvSpPr/>
          <p:nvPr/>
        </p:nvSpPr>
        <p:spPr>
          <a:xfrm>
            <a:off x="6207282" y="3476531"/>
            <a:ext cx="32190" cy="933513"/>
          </a:xfrm>
          <a:custGeom>
            <a:avLst/>
            <a:gdLst/>
            <a:ahLst/>
            <a:cxnLst/>
            <a:rect l="l" t="t" r="r" b="b"/>
            <a:pathLst>
              <a:path w="32190" h="933513">
                <a:moveTo>
                  <a:pt x="0" y="0"/>
                </a:moveTo>
                <a:lnTo>
                  <a:pt x="32190" y="0"/>
                </a:lnTo>
                <a:lnTo>
                  <a:pt x="32190" y="933513"/>
                </a:lnTo>
                <a:lnTo>
                  <a:pt x="0" y="933513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2" name="Shape 50"/>
          <p:cNvSpPr/>
          <p:nvPr/>
        </p:nvSpPr>
        <p:spPr>
          <a:xfrm>
            <a:off x="6360185" y="3637481"/>
            <a:ext cx="144855" cy="128760"/>
          </a:xfrm>
          <a:custGeom>
            <a:avLst/>
            <a:gdLst/>
            <a:ahLst/>
            <a:cxnLst/>
            <a:rect l="l" t="t" r="r" b="b"/>
            <a:pathLst>
              <a:path w="144855" h="128760">
                <a:moveTo>
                  <a:pt x="67624" y="13379"/>
                </a:moveTo>
                <a:lnTo>
                  <a:pt x="38301" y="45971"/>
                </a:lnTo>
                <a:cubicBezTo>
                  <a:pt x="37144" y="47254"/>
                  <a:pt x="37195" y="49241"/>
                  <a:pt x="38427" y="50473"/>
                </a:cubicBezTo>
                <a:cubicBezTo>
                  <a:pt x="46097" y="58143"/>
                  <a:pt x="58546" y="58143"/>
                  <a:pt x="66216" y="50473"/>
                </a:cubicBezTo>
                <a:lnTo>
                  <a:pt x="74213" y="42476"/>
                </a:lnTo>
                <a:cubicBezTo>
                  <a:pt x="75270" y="41420"/>
                  <a:pt x="76602" y="40841"/>
                  <a:pt x="77960" y="40741"/>
                </a:cubicBezTo>
                <a:cubicBezTo>
                  <a:pt x="79670" y="40590"/>
                  <a:pt x="81431" y="41168"/>
                  <a:pt x="82739" y="42476"/>
                </a:cubicBezTo>
                <a:lnTo>
                  <a:pt x="127151" y="86511"/>
                </a:lnTo>
                <a:lnTo>
                  <a:pt x="144855" y="72428"/>
                </a:lnTo>
                <a:lnTo>
                  <a:pt x="144855" y="0"/>
                </a:lnTo>
                <a:lnTo>
                  <a:pt x="116689" y="16095"/>
                </a:lnTo>
                <a:lnTo>
                  <a:pt x="110704" y="12096"/>
                </a:lnTo>
                <a:cubicBezTo>
                  <a:pt x="106730" y="9456"/>
                  <a:pt x="102078" y="8048"/>
                  <a:pt x="97300" y="8048"/>
                </a:cubicBezTo>
                <a:lnTo>
                  <a:pt x="79595" y="8048"/>
                </a:lnTo>
                <a:cubicBezTo>
                  <a:pt x="79318" y="8048"/>
                  <a:pt x="79017" y="8048"/>
                  <a:pt x="78740" y="8073"/>
                </a:cubicBezTo>
                <a:cubicBezTo>
                  <a:pt x="74490" y="8299"/>
                  <a:pt x="70491" y="10210"/>
                  <a:pt x="67624" y="13379"/>
                </a:cubicBezTo>
                <a:close/>
                <a:moveTo>
                  <a:pt x="29323" y="37899"/>
                </a:moveTo>
                <a:lnTo>
                  <a:pt x="56182" y="8048"/>
                </a:lnTo>
                <a:lnTo>
                  <a:pt x="46223" y="8048"/>
                </a:lnTo>
                <a:cubicBezTo>
                  <a:pt x="39810" y="8048"/>
                  <a:pt x="33674" y="10588"/>
                  <a:pt x="29147" y="15114"/>
                </a:cubicBezTo>
                <a:lnTo>
                  <a:pt x="0" y="48285"/>
                </a:lnTo>
                <a:lnTo>
                  <a:pt x="0" y="136808"/>
                </a:lnTo>
                <a:lnTo>
                  <a:pt x="36214" y="102606"/>
                </a:lnTo>
                <a:lnTo>
                  <a:pt x="39332" y="105196"/>
                </a:lnTo>
                <a:cubicBezTo>
                  <a:pt x="45116" y="110025"/>
                  <a:pt x="52410" y="112665"/>
                  <a:pt x="59929" y="112665"/>
                </a:cubicBezTo>
                <a:lnTo>
                  <a:pt x="63877" y="112665"/>
                </a:lnTo>
                <a:lnTo>
                  <a:pt x="62117" y="110905"/>
                </a:lnTo>
                <a:cubicBezTo>
                  <a:pt x="59753" y="108541"/>
                  <a:pt x="59753" y="104718"/>
                  <a:pt x="62117" y="102380"/>
                </a:cubicBezTo>
                <a:cubicBezTo>
                  <a:pt x="64481" y="100041"/>
                  <a:pt x="68303" y="100016"/>
                  <a:pt x="70642" y="102380"/>
                </a:cubicBezTo>
                <a:lnTo>
                  <a:pt x="80953" y="112690"/>
                </a:lnTo>
                <a:lnTo>
                  <a:pt x="83216" y="112690"/>
                </a:lnTo>
                <a:cubicBezTo>
                  <a:pt x="88020" y="112690"/>
                  <a:pt x="92723" y="111609"/>
                  <a:pt x="96998" y="109597"/>
                </a:cubicBezTo>
                <a:lnTo>
                  <a:pt x="90283" y="102857"/>
                </a:lnTo>
                <a:cubicBezTo>
                  <a:pt x="87919" y="100493"/>
                  <a:pt x="87919" y="96671"/>
                  <a:pt x="90283" y="94332"/>
                </a:cubicBezTo>
                <a:cubicBezTo>
                  <a:pt x="92647" y="91993"/>
                  <a:pt x="96470" y="91968"/>
                  <a:pt x="98809" y="94332"/>
                </a:cubicBezTo>
                <a:lnTo>
                  <a:pt x="106856" y="102380"/>
                </a:lnTo>
                <a:lnTo>
                  <a:pt x="111257" y="97979"/>
                </a:lnTo>
                <a:cubicBezTo>
                  <a:pt x="113495" y="95740"/>
                  <a:pt x="114149" y="92496"/>
                  <a:pt x="113168" y="89654"/>
                </a:cubicBezTo>
                <a:lnTo>
                  <a:pt x="78489" y="55251"/>
                </a:lnTo>
                <a:lnTo>
                  <a:pt x="74741" y="58998"/>
                </a:lnTo>
                <a:cubicBezTo>
                  <a:pt x="62343" y="71397"/>
                  <a:pt x="42275" y="71397"/>
                  <a:pt x="29876" y="58998"/>
                </a:cubicBezTo>
                <a:cubicBezTo>
                  <a:pt x="24092" y="53214"/>
                  <a:pt x="23866" y="43934"/>
                  <a:pt x="29323" y="3787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3" name="Text 51"/>
          <p:cNvSpPr/>
          <p:nvPr/>
        </p:nvSpPr>
        <p:spPr>
          <a:xfrm>
            <a:off x="6513088" y="3605291"/>
            <a:ext cx="5287224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Servicios Sociales Municipales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6352138" y="3862812"/>
            <a:ext cx="5448174" cy="41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4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Acceso a prestaciones (IMV, RGC), coordinación en gestión del alquiler, trabajo familiar, registro SIUSS, comisiones de seguimiento.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207282" y="4506614"/>
            <a:ext cx="5657410" cy="933513"/>
          </a:xfrm>
          <a:custGeom>
            <a:avLst/>
            <a:gdLst/>
            <a:ahLst/>
            <a:cxnLst/>
            <a:rect l="l" t="t" r="r" b="b"/>
            <a:pathLst>
              <a:path w="5657410" h="933513">
                <a:moveTo>
                  <a:pt x="0" y="0"/>
                </a:moveTo>
                <a:lnTo>
                  <a:pt x="5657410" y="0"/>
                </a:lnTo>
                <a:lnTo>
                  <a:pt x="5657410" y="933513"/>
                </a:lnTo>
                <a:lnTo>
                  <a:pt x="0" y="933513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56" name="Shape 54"/>
          <p:cNvSpPr/>
          <p:nvPr/>
        </p:nvSpPr>
        <p:spPr>
          <a:xfrm>
            <a:off x="6207282" y="4506614"/>
            <a:ext cx="32190" cy="933513"/>
          </a:xfrm>
          <a:custGeom>
            <a:avLst/>
            <a:gdLst/>
            <a:ahLst/>
            <a:cxnLst/>
            <a:rect l="l" t="t" r="r" b="b"/>
            <a:pathLst>
              <a:path w="32190" h="933513">
                <a:moveTo>
                  <a:pt x="0" y="0"/>
                </a:moveTo>
                <a:lnTo>
                  <a:pt x="32190" y="0"/>
                </a:lnTo>
                <a:lnTo>
                  <a:pt x="32190" y="933513"/>
                </a:lnTo>
                <a:lnTo>
                  <a:pt x="0" y="933513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7" name="Shape 55"/>
          <p:cNvSpPr/>
          <p:nvPr/>
        </p:nvSpPr>
        <p:spPr>
          <a:xfrm>
            <a:off x="6360185" y="4667564"/>
            <a:ext cx="144855" cy="128760"/>
          </a:xfrm>
          <a:custGeom>
            <a:avLst/>
            <a:gdLst/>
            <a:ahLst/>
            <a:cxnLst/>
            <a:rect l="l" t="t" r="r" b="b"/>
            <a:pathLst>
              <a:path w="144855" h="128760">
                <a:moveTo>
                  <a:pt x="42652" y="38578"/>
                </a:moveTo>
                <a:lnTo>
                  <a:pt x="37949" y="33875"/>
                </a:lnTo>
                <a:cubicBezTo>
                  <a:pt x="34806" y="30731"/>
                  <a:pt x="34806" y="25626"/>
                  <a:pt x="37949" y="22483"/>
                </a:cubicBezTo>
                <a:lnTo>
                  <a:pt x="66794" y="-6388"/>
                </a:lnTo>
                <a:cubicBezTo>
                  <a:pt x="69938" y="-9531"/>
                  <a:pt x="75043" y="-9531"/>
                  <a:pt x="78187" y="-6388"/>
                </a:cubicBezTo>
                <a:lnTo>
                  <a:pt x="82890" y="-1660"/>
                </a:lnTo>
                <a:cubicBezTo>
                  <a:pt x="86033" y="1484"/>
                  <a:pt x="86033" y="6589"/>
                  <a:pt x="82890" y="9732"/>
                </a:cubicBezTo>
                <a:lnTo>
                  <a:pt x="54044" y="38578"/>
                </a:lnTo>
                <a:cubicBezTo>
                  <a:pt x="50901" y="41721"/>
                  <a:pt x="45795" y="41721"/>
                  <a:pt x="42652" y="38578"/>
                </a:cubicBezTo>
                <a:close/>
                <a:moveTo>
                  <a:pt x="69410" y="53239"/>
                </a:moveTo>
                <a:lnTo>
                  <a:pt x="61513" y="45343"/>
                </a:lnTo>
                <a:lnTo>
                  <a:pt x="89680" y="17176"/>
                </a:lnTo>
                <a:lnTo>
                  <a:pt x="119707" y="47204"/>
                </a:lnTo>
                <a:lnTo>
                  <a:pt x="91541" y="75370"/>
                </a:lnTo>
                <a:lnTo>
                  <a:pt x="83644" y="67473"/>
                </a:lnTo>
                <a:lnTo>
                  <a:pt x="25299" y="125818"/>
                </a:lnTo>
                <a:cubicBezTo>
                  <a:pt x="21376" y="129741"/>
                  <a:pt x="15014" y="129741"/>
                  <a:pt x="11065" y="125818"/>
                </a:cubicBezTo>
                <a:cubicBezTo>
                  <a:pt x="7117" y="121895"/>
                  <a:pt x="7142" y="115532"/>
                  <a:pt x="11065" y="111584"/>
                </a:cubicBezTo>
                <a:lnTo>
                  <a:pt x="69410" y="53239"/>
                </a:lnTo>
                <a:close/>
                <a:moveTo>
                  <a:pt x="98306" y="94206"/>
                </a:moveTo>
                <a:cubicBezTo>
                  <a:pt x="95162" y="91063"/>
                  <a:pt x="95162" y="85958"/>
                  <a:pt x="98306" y="82814"/>
                </a:cubicBezTo>
                <a:lnTo>
                  <a:pt x="127151" y="53969"/>
                </a:lnTo>
                <a:cubicBezTo>
                  <a:pt x="130294" y="50825"/>
                  <a:pt x="135400" y="50825"/>
                  <a:pt x="138543" y="53969"/>
                </a:cubicBezTo>
                <a:lnTo>
                  <a:pt x="143246" y="58671"/>
                </a:lnTo>
                <a:cubicBezTo>
                  <a:pt x="146390" y="61815"/>
                  <a:pt x="146390" y="66920"/>
                  <a:pt x="143246" y="70064"/>
                </a:cubicBezTo>
                <a:lnTo>
                  <a:pt x="114401" y="98934"/>
                </a:lnTo>
                <a:cubicBezTo>
                  <a:pt x="111257" y="102078"/>
                  <a:pt x="106152" y="102078"/>
                  <a:pt x="103008" y="98934"/>
                </a:cubicBezTo>
                <a:lnTo>
                  <a:pt x="98306" y="94231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8" name="Text 56"/>
          <p:cNvSpPr/>
          <p:nvPr/>
        </p:nvSpPr>
        <p:spPr>
          <a:xfrm>
            <a:off x="6513088" y="4635374"/>
            <a:ext cx="5287224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Sistema Judicial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6352138" y="4892895"/>
            <a:ext cx="5448174" cy="41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4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Internamiento no voluntario (art. 763 LEC), tutela/curatela, causas penales pendientes, medidas alternativas, permisos penitenciarios.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6207282" y="5536697"/>
            <a:ext cx="5657410" cy="933513"/>
          </a:xfrm>
          <a:custGeom>
            <a:avLst/>
            <a:gdLst/>
            <a:ahLst/>
            <a:cxnLst/>
            <a:rect l="l" t="t" r="r" b="b"/>
            <a:pathLst>
              <a:path w="5657410" h="933513">
                <a:moveTo>
                  <a:pt x="0" y="0"/>
                </a:moveTo>
                <a:lnTo>
                  <a:pt x="5657410" y="0"/>
                </a:lnTo>
                <a:lnTo>
                  <a:pt x="5657410" y="933513"/>
                </a:lnTo>
                <a:lnTo>
                  <a:pt x="0" y="933513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61" name="Shape 59"/>
          <p:cNvSpPr/>
          <p:nvPr/>
        </p:nvSpPr>
        <p:spPr>
          <a:xfrm>
            <a:off x="6207282" y="5536697"/>
            <a:ext cx="32190" cy="933513"/>
          </a:xfrm>
          <a:custGeom>
            <a:avLst/>
            <a:gdLst/>
            <a:ahLst/>
            <a:cxnLst/>
            <a:rect l="l" t="t" r="r" b="b"/>
            <a:pathLst>
              <a:path w="32190" h="933513">
                <a:moveTo>
                  <a:pt x="0" y="0"/>
                </a:moveTo>
                <a:lnTo>
                  <a:pt x="32190" y="0"/>
                </a:lnTo>
                <a:lnTo>
                  <a:pt x="32190" y="933513"/>
                </a:lnTo>
                <a:lnTo>
                  <a:pt x="0" y="933513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2" name="Shape 60"/>
          <p:cNvSpPr/>
          <p:nvPr/>
        </p:nvSpPr>
        <p:spPr>
          <a:xfrm>
            <a:off x="6368233" y="5697648"/>
            <a:ext cx="128760" cy="128760"/>
          </a:xfrm>
          <a:custGeom>
            <a:avLst/>
            <a:gdLst/>
            <a:ahLst/>
            <a:cxnLst/>
            <a:rect l="l" t="t" r="r" b="b"/>
            <a:pathLst>
              <a:path w="128760" h="128760">
                <a:moveTo>
                  <a:pt x="69863" y="2163"/>
                </a:moveTo>
                <a:cubicBezTo>
                  <a:pt x="66769" y="-704"/>
                  <a:pt x="61991" y="-704"/>
                  <a:pt x="58923" y="2163"/>
                </a:cubicBezTo>
                <a:lnTo>
                  <a:pt x="2590" y="54472"/>
                </a:lnTo>
                <a:cubicBezTo>
                  <a:pt x="176" y="56735"/>
                  <a:pt x="-629" y="60231"/>
                  <a:pt x="578" y="63299"/>
                </a:cubicBezTo>
                <a:cubicBezTo>
                  <a:pt x="1786" y="66367"/>
                  <a:pt x="4728" y="68404"/>
                  <a:pt x="8048" y="68404"/>
                </a:cubicBezTo>
                <a:lnTo>
                  <a:pt x="12071" y="68404"/>
                </a:lnTo>
                <a:lnTo>
                  <a:pt x="12071" y="112665"/>
                </a:lnTo>
                <a:cubicBezTo>
                  <a:pt x="12071" y="121543"/>
                  <a:pt x="19289" y="128760"/>
                  <a:pt x="28166" y="128760"/>
                </a:cubicBezTo>
                <a:lnTo>
                  <a:pt x="100594" y="128760"/>
                </a:lnTo>
                <a:cubicBezTo>
                  <a:pt x="109471" y="128760"/>
                  <a:pt x="116689" y="121543"/>
                  <a:pt x="116689" y="112665"/>
                </a:cubicBezTo>
                <a:lnTo>
                  <a:pt x="116689" y="68404"/>
                </a:lnTo>
                <a:lnTo>
                  <a:pt x="120713" y="68404"/>
                </a:lnTo>
                <a:cubicBezTo>
                  <a:pt x="124032" y="68404"/>
                  <a:pt x="127000" y="66367"/>
                  <a:pt x="128207" y="63299"/>
                </a:cubicBezTo>
                <a:cubicBezTo>
                  <a:pt x="129414" y="60231"/>
                  <a:pt x="128610" y="56710"/>
                  <a:pt x="126195" y="54472"/>
                </a:cubicBezTo>
                <a:lnTo>
                  <a:pt x="69863" y="2163"/>
                </a:lnTo>
                <a:close/>
                <a:moveTo>
                  <a:pt x="60356" y="80475"/>
                </a:moveTo>
                <a:lnTo>
                  <a:pt x="68404" y="80475"/>
                </a:lnTo>
                <a:cubicBezTo>
                  <a:pt x="75068" y="80475"/>
                  <a:pt x="80475" y="85882"/>
                  <a:pt x="80475" y="92547"/>
                </a:cubicBezTo>
                <a:lnTo>
                  <a:pt x="80475" y="116689"/>
                </a:lnTo>
                <a:lnTo>
                  <a:pt x="48285" y="116689"/>
                </a:lnTo>
                <a:lnTo>
                  <a:pt x="48285" y="92547"/>
                </a:lnTo>
                <a:cubicBezTo>
                  <a:pt x="48285" y="85882"/>
                  <a:pt x="53692" y="80475"/>
                  <a:pt x="60356" y="8047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3" name="Text 61"/>
          <p:cNvSpPr/>
          <p:nvPr/>
        </p:nvSpPr>
        <p:spPr>
          <a:xfrm>
            <a:off x="6513088" y="5665457"/>
            <a:ext cx="5287224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Propietarios y Agentes Inmobiliarios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6352138" y="5922978"/>
            <a:ext cx="5448174" cy="4184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4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Transparencia desde el inicio, garantía de respuesta rápida, cobertura de daños, comunicación proactiva, mediación en conflictos.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5.2 MARCO ÉTICO Y LEGAL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715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Marco Ético, Legal y Gestión del Equipo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1079500"/>
            <a:ext cx="198438" cy="158750"/>
          </a:xfrm>
          <a:custGeom>
            <a:avLst/>
            <a:gdLst/>
            <a:ahLst/>
            <a:cxnLst/>
            <a:rect l="l" t="t" r="r" b="b"/>
            <a:pathLst>
              <a:path w="198438" h="158750">
                <a:moveTo>
                  <a:pt x="119062" y="9922"/>
                </a:moveTo>
                <a:lnTo>
                  <a:pt x="158750" y="9922"/>
                </a:lnTo>
                <a:cubicBezTo>
                  <a:pt x="164238" y="9922"/>
                  <a:pt x="168672" y="14356"/>
                  <a:pt x="168672" y="19844"/>
                </a:cubicBezTo>
                <a:cubicBezTo>
                  <a:pt x="168672" y="25332"/>
                  <a:pt x="164238" y="29766"/>
                  <a:pt x="158750" y="29766"/>
                </a:cubicBezTo>
                <a:lnTo>
                  <a:pt x="123527" y="29766"/>
                </a:lnTo>
                <a:cubicBezTo>
                  <a:pt x="121915" y="37765"/>
                  <a:pt x="116427" y="44369"/>
                  <a:pt x="109141" y="47532"/>
                </a:cubicBezTo>
                <a:lnTo>
                  <a:pt x="109141" y="138906"/>
                </a:lnTo>
                <a:lnTo>
                  <a:pt x="158750" y="138906"/>
                </a:lnTo>
                <a:cubicBezTo>
                  <a:pt x="164238" y="138906"/>
                  <a:pt x="168672" y="143340"/>
                  <a:pt x="168672" y="148828"/>
                </a:cubicBezTo>
                <a:cubicBezTo>
                  <a:pt x="168672" y="154316"/>
                  <a:pt x="164238" y="158750"/>
                  <a:pt x="158750" y="158750"/>
                </a:cubicBezTo>
                <a:lnTo>
                  <a:pt x="39688" y="158750"/>
                </a:lnTo>
                <a:cubicBezTo>
                  <a:pt x="34199" y="158750"/>
                  <a:pt x="29766" y="154316"/>
                  <a:pt x="29766" y="148828"/>
                </a:cubicBezTo>
                <a:cubicBezTo>
                  <a:pt x="29766" y="143340"/>
                  <a:pt x="34199" y="138906"/>
                  <a:pt x="39688" y="138906"/>
                </a:cubicBezTo>
                <a:lnTo>
                  <a:pt x="89297" y="138906"/>
                </a:lnTo>
                <a:lnTo>
                  <a:pt x="89297" y="47532"/>
                </a:lnTo>
                <a:cubicBezTo>
                  <a:pt x="82010" y="44338"/>
                  <a:pt x="76522" y="37734"/>
                  <a:pt x="74910" y="29766"/>
                </a:cubicBezTo>
                <a:lnTo>
                  <a:pt x="39688" y="29766"/>
                </a:lnTo>
                <a:cubicBezTo>
                  <a:pt x="34199" y="29766"/>
                  <a:pt x="29766" y="25332"/>
                  <a:pt x="29766" y="19844"/>
                </a:cubicBezTo>
                <a:cubicBezTo>
                  <a:pt x="29766" y="14356"/>
                  <a:pt x="34199" y="9922"/>
                  <a:pt x="39688" y="9922"/>
                </a:cubicBezTo>
                <a:lnTo>
                  <a:pt x="79375" y="9922"/>
                </a:lnTo>
                <a:cubicBezTo>
                  <a:pt x="83902" y="3907"/>
                  <a:pt x="91095" y="0"/>
                  <a:pt x="99219" y="0"/>
                </a:cubicBezTo>
                <a:cubicBezTo>
                  <a:pt x="107342" y="0"/>
                  <a:pt x="114536" y="3907"/>
                  <a:pt x="119062" y="9922"/>
                </a:cubicBezTo>
                <a:close/>
                <a:moveTo>
                  <a:pt x="136302" y="99219"/>
                </a:moveTo>
                <a:lnTo>
                  <a:pt x="181198" y="99219"/>
                </a:lnTo>
                <a:lnTo>
                  <a:pt x="158750" y="60709"/>
                </a:lnTo>
                <a:lnTo>
                  <a:pt x="136302" y="99219"/>
                </a:lnTo>
                <a:close/>
                <a:moveTo>
                  <a:pt x="158750" y="128984"/>
                </a:moveTo>
                <a:cubicBezTo>
                  <a:pt x="139247" y="128984"/>
                  <a:pt x="123031" y="118442"/>
                  <a:pt x="119683" y="104521"/>
                </a:cubicBezTo>
                <a:cubicBezTo>
                  <a:pt x="118876" y="101110"/>
                  <a:pt x="119993" y="97606"/>
                  <a:pt x="121760" y="94568"/>
                </a:cubicBezTo>
                <a:lnTo>
                  <a:pt x="151278" y="43966"/>
                </a:lnTo>
                <a:cubicBezTo>
                  <a:pt x="152828" y="41300"/>
                  <a:pt x="155680" y="39688"/>
                  <a:pt x="158750" y="39688"/>
                </a:cubicBezTo>
                <a:cubicBezTo>
                  <a:pt x="161820" y="39688"/>
                  <a:pt x="164672" y="41331"/>
                  <a:pt x="166222" y="43966"/>
                </a:cubicBezTo>
                <a:lnTo>
                  <a:pt x="195740" y="94568"/>
                </a:lnTo>
                <a:cubicBezTo>
                  <a:pt x="197507" y="97606"/>
                  <a:pt x="198624" y="101110"/>
                  <a:pt x="197817" y="104521"/>
                </a:cubicBezTo>
                <a:cubicBezTo>
                  <a:pt x="194469" y="118411"/>
                  <a:pt x="178253" y="128984"/>
                  <a:pt x="158750" y="128984"/>
                </a:cubicBezTo>
                <a:close/>
                <a:moveTo>
                  <a:pt x="39315" y="60709"/>
                </a:moveTo>
                <a:lnTo>
                  <a:pt x="16867" y="99219"/>
                </a:lnTo>
                <a:lnTo>
                  <a:pt x="61795" y="99219"/>
                </a:lnTo>
                <a:lnTo>
                  <a:pt x="39315" y="60709"/>
                </a:lnTo>
                <a:close/>
                <a:moveTo>
                  <a:pt x="279" y="104521"/>
                </a:moveTo>
                <a:cubicBezTo>
                  <a:pt x="-527" y="101110"/>
                  <a:pt x="589" y="97606"/>
                  <a:pt x="2356" y="94568"/>
                </a:cubicBezTo>
                <a:lnTo>
                  <a:pt x="31874" y="43966"/>
                </a:lnTo>
                <a:cubicBezTo>
                  <a:pt x="33424" y="41300"/>
                  <a:pt x="36277" y="39688"/>
                  <a:pt x="39346" y="39688"/>
                </a:cubicBezTo>
                <a:cubicBezTo>
                  <a:pt x="42416" y="39688"/>
                  <a:pt x="45269" y="41331"/>
                  <a:pt x="46819" y="43966"/>
                </a:cubicBezTo>
                <a:lnTo>
                  <a:pt x="76336" y="94568"/>
                </a:lnTo>
                <a:cubicBezTo>
                  <a:pt x="78104" y="97606"/>
                  <a:pt x="79220" y="101110"/>
                  <a:pt x="78414" y="104521"/>
                </a:cubicBezTo>
                <a:cubicBezTo>
                  <a:pt x="75065" y="118411"/>
                  <a:pt x="58849" y="128984"/>
                  <a:pt x="39346" y="128984"/>
                </a:cubicBezTo>
                <a:cubicBezTo>
                  <a:pt x="19844" y="128984"/>
                  <a:pt x="3628" y="118442"/>
                  <a:pt x="279" y="104521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Text 3"/>
          <p:cNvSpPr/>
          <p:nvPr/>
        </p:nvSpPr>
        <p:spPr>
          <a:xfrm>
            <a:off x="515938" y="1047750"/>
            <a:ext cx="5564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Principios Éticos en Housing First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33375" y="1397000"/>
            <a:ext cx="2778125" cy="793750"/>
          </a:xfrm>
          <a:custGeom>
            <a:avLst/>
            <a:gdLst/>
            <a:ahLst/>
            <a:cxnLst/>
            <a:rect l="l" t="t" r="r" b="b"/>
            <a:pathLst>
              <a:path w="2778125" h="793750">
                <a:moveTo>
                  <a:pt x="0" y="0"/>
                </a:moveTo>
                <a:lnTo>
                  <a:pt x="2778125" y="0"/>
                </a:lnTo>
                <a:lnTo>
                  <a:pt x="2778125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7" name="Shape 5"/>
          <p:cNvSpPr/>
          <p:nvPr/>
        </p:nvSpPr>
        <p:spPr>
          <a:xfrm>
            <a:off x="333375" y="139700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8" name="Text 6"/>
          <p:cNvSpPr/>
          <p:nvPr/>
        </p:nvSpPr>
        <p:spPr>
          <a:xfrm>
            <a:off x="444500" y="1492250"/>
            <a:ext cx="263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Respeto a la Autonomía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44500" y="1714500"/>
            <a:ext cx="2635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Capacidad de las personas para gobernarse a sí mismas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222625" y="1397000"/>
            <a:ext cx="2778125" cy="793750"/>
          </a:xfrm>
          <a:custGeom>
            <a:avLst/>
            <a:gdLst/>
            <a:ahLst/>
            <a:cxnLst/>
            <a:rect l="l" t="t" r="r" b="b"/>
            <a:pathLst>
              <a:path w="2778125" h="793750">
                <a:moveTo>
                  <a:pt x="0" y="0"/>
                </a:moveTo>
                <a:lnTo>
                  <a:pt x="2778125" y="0"/>
                </a:lnTo>
                <a:lnTo>
                  <a:pt x="2778125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1" name="Shape 9"/>
          <p:cNvSpPr/>
          <p:nvPr/>
        </p:nvSpPr>
        <p:spPr>
          <a:xfrm>
            <a:off x="3222625" y="139700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2" name="Text 10"/>
          <p:cNvSpPr/>
          <p:nvPr/>
        </p:nvSpPr>
        <p:spPr>
          <a:xfrm>
            <a:off x="3333750" y="1492250"/>
            <a:ext cx="263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No Maleficencia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3333750" y="1714500"/>
            <a:ext cx="2635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Obligación de no causar daño. Evitar intervenciones coercitivas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33375" y="2286000"/>
            <a:ext cx="2778125" cy="793750"/>
          </a:xfrm>
          <a:custGeom>
            <a:avLst/>
            <a:gdLst/>
            <a:ahLst/>
            <a:cxnLst/>
            <a:rect l="l" t="t" r="r" b="b"/>
            <a:pathLst>
              <a:path w="2778125" h="793750">
                <a:moveTo>
                  <a:pt x="0" y="0"/>
                </a:moveTo>
                <a:lnTo>
                  <a:pt x="2778125" y="0"/>
                </a:lnTo>
                <a:lnTo>
                  <a:pt x="2778125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5" name="Shape 13"/>
          <p:cNvSpPr/>
          <p:nvPr/>
        </p:nvSpPr>
        <p:spPr>
          <a:xfrm>
            <a:off x="333375" y="228600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6" name="Text 14"/>
          <p:cNvSpPr/>
          <p:nvPr/>
        </p:nvSpPr>
        <p:spPr>
          <a:xfrm>
            <a:off x="444500" y="2381250"/>
            <a:ext cx="263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Beneficencia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44500" y="2603500"/>
            <a:ext cx="2635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Actuar en el mejor interés de la persona respetando sus prioridades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222625" y="2286000"/>
            <a:ext cx="2778125" cy="793750"/>
          </a:xfrm>
          <a:custGeom>
            <a:avLst/>
            <a:gdLst/>
            <a:ahLst/>
            <a:cxnLst/>
            <a:rect l="l" t="t" r="r" b="b"/>
            <a:pathLst>
              <a:path w="2778125" h="793750">
                <a:moveTo>
                  <a:pt x="0" y="0"/>
                </a:moveTo>
                <a:lnTo>
                  <a:pt x="2778125" y="0"/>
                </a:lnTo>
                <a:lnTo>
                  <a:pt x="2778125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9" name="Shape 17"/>
          <p:cNvSpPr/>
          <p:nvPr/>
        </p:nvSpPr>
        <p:spPr>
          <a:xfrm>
            <a:off x="3222625" y="228600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0" name="Text 18"/>
          <p:cNvSpPr/>
          <p:nvPr/>
        </p:nvSpPr>
        <p:spPr>
          <a:xfrm>
            <a:off x="3333750" y="2381250"/>
            <a:ext cx="263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Justicia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3333750" y="2603500"/>
            <a:ext cx="2635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Distribución equitativa de recursos. Priorizar a quienes más lo necesitan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33375" y="3175000"/>
            <a:ext cx="2778125" cy="793750"/>
          </a:xfrm>
          <a:custGeom>
            <a:avLst/>
            <a:gdLst/>
            <a:ahLst/>
            <a:cxnLst/>
            <a:rect l="l" t="t" r="r" b="b"/>
            <a:pathLst>
              <a:path w="2778125" h="793750">
                <a:moveTo>
                  <a:pt x="0" y="0"/>
                </a:moveTo>
                <a:lnTo>
                  <a:pt x="2778125" y="0"/>
                </a:lnTo>
                <a:lnTo>
                  <a:pt x="2778125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3" name="Shape 21"/>
          <p:cNvSpPr/>
          <p:nvPr/>
        </p:nvSpPr>
        <p:spPr>
          <a:xfrm>
            <a:off x="333375" y="317500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4" name="Text 22"/>
          <p:cNvSpPr/>
          <p:nvPr/>
        </p:nvSpPr>
        <p:spPr>
          <a:xfrm>
            <a:off x="444500" y="3270250"/>
            <a:ext cx="263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Dignidad Humana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44500" y="3492500"/>
            <a:ext cx="2635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Reconocimiento incondicional del valor de toda persona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222625" y="3175000"/>
            <a:ext cx="2778125" cy="793750"/>
          </a:xfrm>
          <a:custGeom>
            <a:avLst/>
            <a:gdLst/>
            <a:ahLst/>
            <a:cxnLst/>
            <a:rect l="l" t="t" r="r" b="b"/>
            <a:pathLst>
              <a:path w="2778125" h="793750">
                <a:moveTo>
                  <a:pt x="0" y="0"/>
                </a:moveTo>
                <a:lnTo>
                  <a:pt x="2778125" y="0"/>
                </a:lnTo>
                <a:lnTo>
                  <a:pt x="2778125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7" name="Shape 25"/>
          <p:cNvSpPr/>
          <p:nvPr/>
        </p:nvSpPr>
        <p:spPr>
          <a:xfrm>
            <a:off x="3222625" y="317500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8" name="Text 26"/>
          <p:cNvSpPr/>
          <p:nvPr/>
        </p:nvSpPr>
        <p:spPr>
          <a:xfrm>
            <a:off x="3333750" y="3270250"/>
            <a:ext cx="263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Participación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3333750" y="3492500"/>
            <a:ext cx="2635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Derecho a tomar parte en decisiones que afectan a la propia vida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17500" y="4095750"/>
            <a:ext cx="5683250" cy="1778000"/>
          </a:xfrm>
          <a:custGeom>
            <a:avLst/>
            <a:gdLst/>
            <a:ahLst/>
            <a:cxnLst/>
            <a:rect l="l" t="t" r="r" b="b"/>
            <a:pathLst>
              <a:path w="5683250" h="1778000">
                <a:moveTo>
                  <a:pt x="0" y="0"/>
                </a:moveTo>
                <a:lnTo>
                  <a:pt x="5683250" y="0"/>
                </a:lnTo>
                <a:lnTo>
                  <a:pt x="5683250" y="1778000"/>
                </a:lnTo>
                <a:lnTo>
                  <a:pt x="0" y="17780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1" name="Text 29"/>
          <p:cNvSpPr/>
          <p:nvPr/>
        </p:nvSpPr>
        <p:spPr>
          <a:xfrm>
            <a:off x="444500" y="4222750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Dilemas Éticos Frecuentes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444500" y="4476750"/>
            <a:ext cx="5492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1. Autonomía vs. Protección: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Consumo de heroína en domicilio. Respuesta: reducción de daños, ofrecer recursos sin imponer.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44500" y="4921250"/>
            <a:ext cx="5492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2. Confidencialidad vs. Deber de Protección: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Ideación de daño a terceros. Respuesta: consultar supervisor, valorar riesgo, documentar.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444500" y="5365750"/>
            <a:ext cx="5492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3. Interés Individual vs. Sostenibilidad: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Conflictos repetidos con vecinos. Respuesta: agotar estrategias de mediación, explorar reubicación.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201172" y="1079500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52586" y="47563"/>
                </a:moveTo>
                <a:lnTo>
                  <a:pt x="46788" y="41765"/>
                </a:lnTo>
                <a:cubicBezTo>
                  <a:pt x="42912" y="37889"/>
                  <a:pt x="42912" y="31595"/>
                  <a:pt x="46788" y="27719"/>
                </a:cubicBezTo>
                <a:lnTo>
                  <a:pt x="82352" y="-7875"/>
                </a:lnTo>
                <a:cubicBezTo>
                  <a:pt x="86227" y="-11751"/>
                  <a:pt x="92521" y="-11751"/>
                  <a:pt x="96397" y="-7875"/>
                </a:cubicBezTo>
                <a:lnTo>
                  <a:pt x="102195" y="-2046"/>
                </a:lnTo>
                <a:cubicBezTo>
                  <a:pt x="106071" y="1829"/>
                  <a:pt x="106071" y="8124"/>
                  <a:pt x="102195" y="11999"/>
                </a:cubicBezTo>
                <a:lnTo>
                  <a:pt x="66632" y="47563"/>
                </a:lnTo>
                <a:cubicBezTo>
                  <a:pt x="62756" y="51439"/>
                  <a:pt x="56462" y="51439"/>
                  <a:pt x="52586" y="47563"/>
                </a:cubicBezTo>
                <a:close/>
                <a:moveTo>
                  <a:pt x="85576" y="65639"/>
                </a:moveTo>
                <a:lnTo>
                  <a:pt x="75840" y="55904"/>
                </a:lnTo>
                <a:lnTo>
                  <a:pt x="110567" y="21177"/>
                </a:lnTo>
                <a:lnTo>
                  <a:pt x="147588" y="58198"/>
                </a:lnTo>
                <a:lnTo>
                  <a:pt x="112861" y="92925"/>
                </a:lnTo>
                <a:lnTo>
                  <a:pt x="103125" y="83189"/>
                </a:lnTo>
                <a:lnTo>
                  <a:pt x="31192" y="155122"/>
                </a:lnTo>
                <a:cubicBezTo>
                  <a:pt x="26355" y="159959"/>
                  <a:pt x="18510" y="159959"/>
                  <a:pt x="13643" y="155122"/>
                </a:cubicBezTo>
                <a:cubicBezTo>
                  <a:pt x="8775" y="150285"/>
                  <a:pt x="8806" y="142441"/>
                  <a:pt x="13643" y="137573"/>
                </a:cubicBezTo>
                <a:lnTo>
                  <a:pt x="85576" y="65639"/>
                </a:lnTo>
                <a:close/>
                <a:moveTo>
                  <a:pt x="121202" y="116148"/>
                </a:moveTo>
                <a:cubicBezTo>
                  <a:pt x="117326" y="112272"/>
                  <a:pt x="117326" y="105978"/>
                  <a:pt x="121202" y="102102"/>
                </a:cubicBezTo>
                <a:lnTo>
                  <a:pt x="156766" y="66539"/>
                </a:lnTo>
                <a:cubicBezTo>
                  <a:pt x="160641" y="62663"/>
                  <a:pt x="166936" y="62663"/>
                  <a:pt x="170811" y="66539"/>
                </a:cubicBezTo>
                <a:lnTo>
                  <a:pt x="176609" y="72337"/>
                </a:lnTo>
                <a:cubicBezTo>
                  <a:pt x="180485" y="76212"/>
                  <a:pt x="180485" y="82507"/>
                  <a:pt x="176609" y="86382"/>
                </a:cubicBezTo>
                <a:lnTo>
                  <a:pt x="141046" y="121977"/>
                </a:lnTo>
                <a:cubicBezTo>
                  <a:pt x="137170" y="125853"/>
                  <a:pt x="130876" y="125853"/>
                  <a:pt x="127000" y="121977"/>
                </a:cubicBezTo>
                <a:lnTo>
                  <a:pt x="121202" y="116179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6" name="Text 34"/>
          <p:cNvSpPr/>
          <p:nvPr/>
        </p:nvSpPr>
        <p:spPr>
          <a:xfrm>
            <a:off x="6389688" y="1047750"/>
            <a:ext cx="5564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Marco Legal y Normativo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207125" y="1397000"/>
            <a:ext cx="5667375" cy="793750"/>
          </a:xfrm>
          <a:custGeom>
            <a:avLst/>
            <a:gdLst/>
            <a:ahLst/>
            <a:cxnLst/>
            <a:rect l="l" t="t" r="r" b="b"/>
            <a:pathLst>
              <a:path w="5667375" h="793750">
                <a:moveTo>
                  <a:pt x="0" y="0"/>
                </a:moveTo>
                <a:lnTo>
                  <a:pt x="5667375" y="0"/>
                </a:lnTo>
                <a:lnTo>
                  <a:pt x="5667375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8" name="Shape 36"/>
          <p:cNvSpPr/>
          <p:nvPr/>
        </p:nvSpPr>
        <p:spPr>
          <a:xfrm>
            <a:off x="6207125" y="139700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9" name="Text 37"/>
          <p:cNvSpPr/>
          <p:nvPr/>
        </p:nvSpPr>
        <p:spPr>
          <a:xfrm>
            <a:off x="6318250" y="1492250"/>
            <a:ext cx="5524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RGPD / LOPDGDD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318250" y="1714500"/>
            <a:ext cx="5524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Consentimiento informado, principio de minimización, almacenamiento seguro, derechos ARCO+, notificación de brechas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207125" y="2254250"/>
            <a:ext cx="5667375" cy="793750"/>
          </a:xfrm>
          <a:custGeom>
            <a:avLst/>
            <a:gdLst/>
            <a:ahLst/>
            <a:cxnLst/>
            <a:rect l="l" t="t" r="r" b="b"/>
            <a:pathLst>
              <a:path w="5667375" h="793750">
                <a:moveTo>
                  <a:pt x="0" y="0"/>
                </a:moveTo>
                <a:lnTo>
                  <a:pt x="5667375" y="0"/>
                </a:lnTo>
                <a:lnTo>
                  <a:pt x="5667375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2" name="Shape 40"/>
          <p:cNvSpPr/>
          <p:nvPr/>
        </p:nvSpPr>
        <p:spPr>
          <a:xfrm>
            <a:off x="6207125" y="225425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3" name="Text 41"/>
          <p:cNvSpPr/>
          <p:nvPr/>
        </p:nvSpPr>
        <p:spPr>
          <a:xfrm>
            <a:off x="6318250" y="2349500"/>
            <a:ext cx="5524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Ley 38/2003 — General de Subvenciones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318250" y="2571750"/>
            <a:ext cx="5524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Régimen jurídico de subvenciones. Ejecución conforme a objeto aprobado, contabilidad separada, conservación justificantes (4-10 años)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207125" y="3111500"/>
            <a:ext cx="5667375" cy="793750"/>
          </a:xfrm>
          <a:custGeom>
            <a:avLst/>
            <a:gdLst/>
            <a:ahLst/>
            <a:cxnLst/>
            <a:rect l="l" t="t" r="r" b="b"/>
            <a:pathLst>
              <a:path w="5667375" h="793750">
                <a:moveTo>
                  <a:pt x="0" y="0"/>
                </a:moveTo>
                <a:lnTo>
                  <a:pt x="5667375" y="0"/>
                </a:lnTo>
                <a:lnTo>
                  <a:pt x="5667375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6" name="Shape 44"/>
          <p:cNvSpPr/>
          <p:nvPr/>
        </p:nvSpPr>
        <p:spPr>
          <a:xfrm>
            <a:off x="6207125" y="311150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7" name="Text 45"/>
          <p:cNvSpPr/>
          <p:nvPr/>
        </p:nvSpPr>
        <p:spPr>
          <a:xfrm>
            <a:off x="6318250" y="3206750"/>
            <a:ext cx="5524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Ley 12/2023 — Derecho a la Vivienda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318250" y="3429000"/>
            <a:ext cx="5524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Primera ley estatal con contenido sustantivo. Función social de la vivienda, parques de vivienda protegida, derechos de inquilinos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207125" y="3968750"/>
            <a:ext cx="5667375" cy="793750"/>
          </a:xfrm>
          <a:custGeom>
            <a:avLst/>
            <a:gdLst/>
            <a:ahLst/>
            <a:cxnLst/>
            <a:rect l="l" t="t" r="r" b="b"/>
            <a:pathLst>
              <a:path w="5667375" h="793750">
                <a:moveTo>
                  <a:pt x="0" y="0"/>
                </a:moveTo>
                <a:lnTo>
                  <a:pt x="5667375" y="0"/>
                </a:lnTo>
                <a:lnTo>
                  <a:pt x="5667375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50" name="Shape 48"/>
          <p:cNvSpPr/>
          <p:nvPr/>
        </p:nvSpPr>
        <p:spPr>
          <a:xfrm>
            <a:off x="6207125" y="396875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1" name="Text 49"/>
          <p:cNvSpPr/>
          <p:nvPr/>
        </p:nvSpPr>
        <p:spPr>
          <a:xfrm>
            <a:off x="6318250" y="4064000"/>
            <a:ext cx="5524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Art. 763 LEC — Salud Mental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318250" y="4286250"/>
            <a:ext cx="5524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Internamiento involuntario por trastorno psíquico. Requiere autorización judicial (salvo urgencias). Riesgo grave e inminente.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207125" y="4826000"/>
            <a:ext cx="5667375" cy="793750"/>
          </a:xfrm>
          <a:custGeom>
            <a:avLst/>
            <a:gdLst/>
            <a:ahLst/>
            <a:cxnLst/>
            <a:rect l="l" t="t" r="r" b="b"/>
            <a:pathLst>
              <a:path w="5667375" h="793750">
                <a:moveTo>
                  <a:pt x="0" y="0"/>
                </a:moveTo>
                <a:lnTo>
                  <a:pt x="5667375" y="0"/>
                </a:lnTo>
                <a:lnTo>
                  <a:pt x="5667375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54" name="Shape 52"/>
          <p:cNvSpPr/>
          <p:nvPr/>
        </p:nvSpPr>
        <p:spPr>
          <a:xfrm>
            <a:off x="6207125" y="4826000"/>
            <a:ext cx="31750" cy="793750"/>
          </a:xfrm>
          <a:custGeom>
            <a:avLst/>
            <a:gdLst/>
            <a:ahLst/>
            <a:cxnLst/>
            <a:rect l="l" t="t" r="r" b="b"/>
            <a:pathLst>
              <a:path w="31750" h="793750">
                <a:moveTo>
                  <a:pt x="0" y="0"/>
                </a:moveTo>
                <a:lnTo>
                  <a:pt x="31750" y="0"/>
                </a:lnTo>
                <a:lnTo>
                  <a:pt x="31750" y="793750"/>
                </a:lnTo>
                <a:lnTo>
                  <a:pt x="0" y="7937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5" name="Text 53"/>
          <p:cNvSpPr/>
          <p:nvPr/>
        </p:nvSpPr>
        <p:spPr>
          <a:xfrm>
            <a:off x="6318250" y="4921250"/>
            <a:ext cx="5524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Fondos Europeos PRTR/MRR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318250" y="5143500"/>
            <a:ext cx="5524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Principio DNSH (Do No Significant Harm), no duplicidad, auditoría y control, conservación documental 10 años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191250" y="5746750"/>
            <a:ext cx="5683250" cy="1397000"/>
          </a:xfrm>
          <a:custGeom>
            <a:avLst/>
            <a:gdLst/>
            <a:ahLst/>
            <a:cxnLst/>
            <a:rect l="l" t="t" r="r" b="b"/>
            <a:pathLst>
              <a:path w="5683250" h="1397000">
                <a:moveTo>
                  <a:pt x="0" y="0"/>
                </a:moveTo>
                <a:lnTo>
                  <a:pt x="5683250" y="0"/>
                </a:lnTo>
                <a:lnTo>
                  <a:pt x="5683250" y="1397000"/>
                </a:lnTo>
                <a:lnTo>
                  <a:pt x="0" y="1397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8" name="Text 56"/>
          <p:cNvSpPr/>
          <p:nvPr/>
        </p:nvSpPr>
        <p:spPr>
          <a:xfrm>
            <a:off x="6318250" y="5873750"/>
            <a:ext cx="5500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Gestión del Equipo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6318250" y="6159500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Supervisión clínica: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Mensual, con profesional externo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6318250" y="6381750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Supervisión de equipo: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Quincenal o mensual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6318250" y="6604000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Reunión técnica de casos: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Semanal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6318250" y="6826250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Prevención del burnout: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Ratios ajustadas, límites claros, formación continuada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unitedtoendhomelessness.org/b4be75130cf8859da988184e4b49b5e77f9f8af2.jpg">    </p:cNvPr>
          <p:cNvPicPr>
            <a:picLocks noChangeAspect="1"/>
          </p:cNvPicPr>
          <p:nvPr/>
        </p:nvPicPr>
        <p:blipFill>
          <a:blip r:embed="rId1"/>
          <a:srcRect l="0" r="0" t="7868" b="7868"/>
          <a:stretch/>
        </p:blipFill>
        <p:spPr>
          <a:xfrm>
            <a:off x="0" y="0"/>
            <a:ext cx="12192000" cy="6860171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60171"/>
          </a:xfrm>
          <a:custGeom>
            <a:avLst/>
            <a:gdLst/>
            <a:ahLst/>
            <a:cxnLst/>
            <a:rect l="l" t="t" r="r" b="b"/>
            <a:pathLst>
              <a:path w="12192000" h="6860171">
                <a:moveTo>
                  <a:pt x="0" y="0"/>
                </a:moveTo>
                <a:lnTo>
                  <a:pt x="12192000" y="0"/>
                </a:lnTo>
                <a:lnTo>
                  <a:pt x="12192000" y="6860171"/>
                </a:lnTo>
                <a:lnTo>
                  <a:pt x="0" y="6860171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8B0000">
                  <a:alpha val="95000"/>
                </a:srgbClr>
              </a:gs>
              <a:gs pos="50000">
                <a:srgbClr val="1F2937">
                  <a:alpha val="90000"/>
                </a:srgbClr>
              </a:gs>
              <a:gs pos="100000">
                <a:srgbClr val="1F2937">
                  <a:alpha val="9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920479" y="-178017"/>
            <a:ext cx="4958427" cy="451556"/>
          </a:xfrm>
          <a:custGeom>
            <a:avLst/>
            <a:gdLst/>
            <a:ahLst/>
            <a:cxnLst/>
            <a:rect l="l" t="t" r="r" b="b"/>
            <a:pathLst>
              <a:path w="4958427" h="451556">
                <a:moveTo>
                  <a:pt x="0" y="0"/>
                </a:moveTo>
                <a:lnTo>
                  <a:pt x="4958427" y="0"/>
                </a:lnTo>
                <a:lnTo>
                  <a:pt x="4958427" y="451556"/>
                </a:lnTo>
                <a:lnTo>
                  <a:pt x="0" y="4515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920479" y="-178017"/>
            <a:ext cx="34735" cy="451556"/>
          </a:xfrm>
          <a:custGeom>
            <a:avLst/>
            <a:gdLst/>
            <a:ahLst/>
            <a:cxnLst/>
            <a:rect l="l" t="t" r="r" b="b"/>
            <a:pathLst>
              <a:path w="34735" h="451556">
                <a:moveTo>
                  <a:pt x="0" y="0"/>
                </a:moveTo>
                <a:lnTo>
                  <a:pt x="34735" y="0"/>
                </a:lnTo>
                <a:lnTo>
                  <a:pt x="34735" y="451556"/>
                </a:lnTo>
                <a:lnTo>
                  <a:pt x="0" y="4515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>
          <a:xfrm>
            <a:off x="1146256" y="-73812"/>
            <a:ext cx="4611077" cy="2431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8" b="1" spc="68" kern="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DECÁLOGO DEL PROFESIONAL HOUSING FIRST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903111" y="481949"/>
            <a:ext cx="10594188" cy="5210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82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Los 10 Compromisos Fundamentales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903111" y="1280855"/>
            <a:ext cx="5053949" cy="1042051"/>
          </a:xfrm>
          <a:custGeom>
            <a:avLst/>
            <a:gdLst/>
            <a:ahLst/>
            <a:cxnLst/>
            <a:rect l="l" t="t" r="r" b="b"/>
            <a:pathLst>
              <a:path w="5053949" h="1042051">
                <a:moveTo>
                  <a:pt x="69474" y="0"/>
                </a:moveTo>
                <a:lnTo>
                  <a:pt x="4984475" y="0"/>
                </a:lnTo>
                <a:cubicBezTo>
                  <a:pt x="5022844" y="0"/>
                  <a:pt x="5053949" y="31104"/>
                  <a:pt x="5053949" y="69474"/>
                </a:cubicBezTo>
                <a:lnTo>
                  <a:pt x="5053949" y="972578"/>
                </a:lnTo>
                <a:cubicBezTo>
                  <a:pt x="5053949" y="1010947"/>
                  <a:pt x="5022844" y="1042051"/>
                  <a:pt x="4984475" y="1042051"/>
                </a:cubicBezTo>
                <a:lnTo>
                  <a:pt x="69474" y="1042051"/>
                </a:lnTo>
                <a:cubicBezTo>
                  <a:pt x="31130" y="1042051"/>
                  <a:pt x="0" y="1010921"/>
                  <a:pt x="0" y="972578"/>
                </a:cubicBezTo>
                <a:lnTo>
                  <a:pt x="0" y="69474"/>
                </a:lnTo>
                <a:cubicBezTo>
                  <a:pt x="0" y="31130"/>
                  <a:pt x="31130" y="0"/>
                  <a:pt x="69474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1042051" y="1419795"/>
            <a:ext cx="416821" cy="416821"/>
          </a:xfrm>
          <a:custGeom>
            <a:avLst/>
            <a:gdLst/>
            <a:ahLst/>
            <a:cxnLst/>
            <a:rect l="l" t="t" r="r" b="b"/>
            <a:pathLst>
              <a:path w="416821" h="416821">
                <a:moveTo>
                  <a:pt x="208410" y="0"/>
                </a:moveTo>
                <a:lnTo>
                  <a:pt x="208410" y="0"/>
                </a:lnTo>
                <a:cubicBezTo>
                  <a:pt x="323435" y="0"/>
                  <a:pt x="416821" y="93386"/>
                  <a:pt x="416821" y="208410"/>
                </a:cubicBezTo>
                <a:lnTo>
                  <a:pt x="416821" y="208410"/>
                </a:lnTo>
                <a:cubicBezTo>
                  <a:pt x="416821" y="323435"/>
                  <a:pt x="323435" y="416821"/>
                  <a:pt x="208410" y="416821"/>
                </a:cubicBezTo>
                <a:lnTo>
                  <a:pt x="208410" y="416821"/>
                </a:lnTo>
                <a:cubicBezTo>
                  <a:pt x="93386" y="416821"/>
                  <a:pt x="0" y="323435"/>
                  <a:pt x="0" y="208410"/>
                </a:cubicBezTo>
                <a:lnTo>
                  <a:pt x="0" y="208410"/>
                </a:lnTo>
                <a:cubicBezTo>
                  <a:pt x="0" y="93386"/>
                  <a:pt x="93386" y="0"/>
                  <a:pt x="20841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989949" y="1419795"/>
            <a:ext cx="521026" cy="416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4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597812" y="1419795"/>
            <a:ext cx="4298462" cy="7641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Creo en el </a:t>
            </a:r>
            <a:pPr>
              <a:lnSpc>
                <a:spcPct val="140000"/>
              </a:lnSpc>
            </a:pPr>
            <a:r>
              <a:rPr lang="en-US" sz="123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derecho incondicional</a:t>
            </a:r>
            <a:pPr>
              <a:lnSpc>
                <a:spcPct val="140000"/>
              </a:lnSpc>
            </a:pPr>
            <a:r>
              <a:rPr lang="en-US" sz="123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de toda persona a una vivienda digna, independientemente de su situación de salud, consumo o conducta.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236840" y="1280855"/>
            <a:ext cx="5053949" cy="1042051"/>
          </a:xfrm>
          <a:custGeom>
            <a:avLst/>
            <a:gdLst/>
            <a:ahLst/>
            <a:cxnLst/>
            <a:rect l="l" t="t" r="r" b="b"/>
            <a:pathLst>
              <a:path w="5053949" h="1042051">
                <a:moveTo>
                  <a:pt x="69474" y="0"/>
                </a:moveTo>
                <a:lnTo>
                  <a:pt x="4984475" y="0"/>
                </a:lnTo>
                <a:cubicBezTo>
                  <a:pt x="5022844" y="0"/>
                  <a:pt x="5053949" y="31104"/>
                  <a:pt x="5053949" y="69474"/>
                </a:cubicBezTo>
                <a:lnTo>
                  <a:pt x="5053949" y="972578"/>
                </a:lnTo>
                <a:cubicBezTo>
                  <a:pt x="5053949" y="1010947"/>
                  <a:pt x="5022844" y="1042051"/>
                  <a:pt x="4984475" y="1042051"/>
                </a:cubicBezTo>
                <a:lnTo>
                  <a:pt x="69474" y="1042051"/>
                </a:lnTo>
                <a:cubicBezTo>
                  <a:pt x="31130" y="1042051"/>
                  <a:pt x="0" y="1010921"/>
                  <a:pt x="0" y="972578"/>
                </a:cubicBezTo>
                <a:lnTo>
                  <a:pt x="0" y="69474"/>
                </a:lnTo>
                <a:cubicBezTo>
                  <a:pt x="0" y="31130"/>
                  <a:pt x="31130" y="0"/>
                  <a:pt x="69474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6375780" y="1419795"/>
            <a:ext cx="416821" cy="416821"/>
          </a:xfrm>
          <a:custGeom>
            <a:avLst/>
            <a:gdLst/>
            <a:ahLst/>
            <a:cxnLst/>
            <a:rect l="l" t="t" r="r" b="b"/>
            <a:pathLst>
              <a:path w="416821" h="416821">
                <a:moveTo>
                  <a:pt x="208410" y="0"/>
                </a:moveTo>
                <a:lnTo>
                  <a:pt x="208410" y="0"/>
                </a:lnTo>
                <a:cubicBezTo>
                  <a:pt x="323435" y="0"/>
                  <a:pt x="416821" y="93386"/>
                  <a:pt x="416821" y="208410"/>
                </a:cubicBezTo>
                <a:lnTo>
                  <a:pt x="416821" y="208410"/>
                </a:lnTo>
                <a:cubicBezTo>
                  <a:pt x="416821" y="323435"/>
                  <a:pt x="323435" y="416821"/>
                  <a:pt x="208410" y="416821"/>
                </a:cubicBezTo>
                <a:lnTo>
                  <a:pt x="208410" y="416821"/>
                </a:lnTo>
                <a:cubicBezTo>
                  <a:pt x="93386" y="416821"/>
                  <a:pt x="0" y="323435"/>
                  <a:pt x="0" y="208410"/>
                </a:cubicBezTo>
                <a:lnTo>
                  <a:pt x="0" y="208410"/>
                </a:lnTo>
                <a:cubicBezTo>
                  <a:pt x="0" y="93386"/>
                  <a:pt x="93386" y="0"/>
                  <a:pt x="20841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323677" y="1419795"/>
            <a:ext cx="521026" cy="416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4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931541" y="1419795"/>
            <a:ext cx="4298462" cy="512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Respeto la autonomía</a:t>
            </a:r>
            <a:pPr>
              <a:lnSpc>
                <a:spcPct val="140000"/>
              </a:lnSpc>
            </a:pPr>
            <a:r>
              <a:rPr lang="en-US" sz="123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de cada persona para tomar sus propias decisiones sobre su vida, aunque no coincidan con las mías.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903111" y="2459675"/>
            <a:ext cx="5053949" cy="790222"/>
          </a:xfrm>
          <a:custGeom>
            <a:avLst/>
            <a:gdLst/>
            <a:ahLst/>
            <a:cxnLst/>
            <a:rect l="l" t="t" r="r" b="b"/>
            <a:pathLst>
              <a:path w="5053949" h="790222">
                <a:moveTo>
                  <a:pt x="69468" y="0"/>
                </a:moveTo>
                <a:lnTo>
                  <a:pt x="4984480" y="0"/>
                </a:lnTo>
                <a:cubicBezTo>
                  <a:pt x="5022847" y="0"/>
                  <a:pt x="5053949" y="31102"/>
                  <a:pt x="5053949" y="69468"/>
                </a:cubicBezTo>
                <a:lnTo>
                  <a:pt x="5053949" y="720754"/>
                </a:lnTo>
                <a:cubicBezTo>
                  <a:pt x="5053949" y="759120"/>
                  <a:pt x="5022847" y="790222"/>
                  <a:pt x="4984480" y="790222"/>
                </a:cubicBezTo>
                <a:lnTo>
                  <a:pt x="69468" y="790222"/>
                </a:lnTo>
                <a:cubicBezTo>
                  <a:pt x="31102" y="790222"/>
                  <a:pt x="0" y="759120"/>
                  <a:pt x="0" y="720754"/>
                </a:cubicBezTo>
                <a:lnTo>
                  <a:pt x="0" y="69468"/>
                </a:lnTo>
                <a:cubicBezTo>
                  <a:pt x="0" y="31102"/>
                  <a:pt x="31102" y="0"/>
                  <a:pt x="6946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17" name="Shape 14"/>
          <p:cNvSpPr/>
          <p:nvPr/>
        </p:nvSpPr>
        <p:spPr>
          <a:xfrm>
            <a:off x="1042051" y="2598615"/>
            <a:ext cx="416821" cy="416821"/>
          </a:xfrm>
          <a:custGeom>
            <a:avLst/>
            <a:gdLst/>
            <a:ahLst/>
            <a:cxnLst/>
            <a:rect l="l" t="t" r="r" b="b"/>
            <a:pathLst>
              <a:path w="416821" h="416821">
                <a:moveTo>
                  <a:pt x="208410" y="0"/>
                </a:moveTo>
                <a:lnTo>
                  <a:pt x="208410" y="0"/>
                </a:lnTo>
                <a:cubicBezTo>
                  <a:pt x="323435" y="0"/>
                  <a:pt x="416821" y="93386"/>
                  <a:pt x="416821" y="208410"/>
                </a:cubicBezTo>
                <a:lnTo>
                  <a:pt x="416821" y="208410"/>
                </a:lnTo>
                <a:cubicBezTo>
                  <a:pt x="416821" y="323435"/>
                  <a:pt x="323435" y="416821"/>
                  <a:pt x="208410" y="416821"/>
                </a:cubicBezTo>
                <a:lnTo>
                  <a:pt x="208410" y="416821"/>
                </a:lnTo>
                <a:cubicBezTo>
                  <a:pt x="93386" y="416821"/>
                  <a:pt x="0" y="323435"/>
                  <a:pt x="0" y="208410"/>
                </a:cubicBezTo>
                <a:lnTo>
                  <a:pt x="0" y="208410"/>
                </a:lnTo>
                <a:cubicBezTo>
                  <a:pt x="0" y="93386"/>
                  <a:pt x="93386" y="0"/>
                  <a:pt x="20841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989949" y="2598615"/>
            <a:ext cx="521026" cy="416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4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597812" y="2598615"/>
            <a:ext cx="4298462" cy="512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Intervengo desde la no imposición:</a:t>
            </a:r>
            <a:pPr>
              <a:lnSpc>
                <a:spcPct val="140000"/>
              </a:lnSpc>
            </a:pPr>
            <a:r>
              <a:rPr lang="en-US" sz="123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ofrezco opciones reales, no condiciones.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6236840" y="2459675"/>
            <a:ext cx="5053949" cy="790222"/>
          </a:xfrm>
          <a:custGeom>
            <a:avLst/>
            <a:gdLst/>
            <a:ahLst/>
            <a:cxnLst/>
            <a:rect l="l" t="t" r="r" b="b"/>
            <a:pathLst>
              <a:path w="5053949" h="790222">
                <a:moveTo>
                  <a:pt x="69468" y="0"/>
                </a:moveTo>
                <a:lnTo>
                  <a:pt x="4984480" y="0"/>
                </a:lnTo>
                <a:cubicBezTo>
                  <a:pt x="5022847" y="0"/>
                  <a:pt x="5053949" y="31102"/>
                  <a:pt x="5053949" y="69468"/>
                </a:cubicBezTo>
                <a:lnTo>
                  <a:pt x="5053949" y="720754"/>
                </a:lnTo>
                <a:cubicBezTo>
                  <a:pt x="5053949" y="759120"/>
                  <a:pt x="5022847" y="790222"/>
                  <a:pt x="4984480" y="790222"/>
                </a:cubicBezTo>
                <a:lnTo>
                  <a:pt x="69468" y="790222"/>
                </a:lnTo>
                <a:cubicBezTo>
                  <a:pt x="31102" y="790222"/>
                  <a:pt x="0" y="759120"/>
                  <a:pt x="0" y="720754"/>
                </a:cubicBezTo>
                <a:lnTo>
                  <a:pt x="0" y="69468"/>
                </a:lnTo>
                <a:cubicBezTo>
                  <a:pt x="0" y="31102"/>
                  <a:pt x="31102" y="0"/>
                  <a:pt x="6946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21" name="Shape 18"/>
          <p:cNvSpPr/>
          <p:nvPr/>
        </p:nvSpPr>
        <p:spPr>
          <a:xfrm>
            <a:off x="6375780" y="2598615"/>
            <a:ext cx="416821" cy="416821"/>
          </a:xfrm>
          <a:custGeom>
            <a:avLst/>
            <a:gdLst/>
            <a:ahLst/>
            <a:cxnLst/>
            <a:rect l="l" t="t" r="r" b="b"/>
            <a:pathLst>
              <a:path w="416821" h="416821">
                <a:moveTo>
                  <a:pt x="208410" y="0"/>
                </a:moveTo>
                <a:lnTo>
                  <a:pt x="208410" y="0"/>
                </a:lnTo>
                <a:cubicBezTo>
                  <a:pt x="323435" y="0"/>
                  <a:pt x="416821" y="93386"/>
                  <a:pt x="416821" y="208410"/>
                </a:cubicBezTo>
                <a:lnTo>
                  <a:pt x="416821" y="208410"/>
                </a:lnTo>
                <a:cubicBezTo>
                  <a:pt x="416821" y="323435"/>
                  <a:pt x="323435" y="416821"/>
                  <a:pt x="208410" y="416821"/>
                </a:cubicBezTo>
                <a:lnTo>
                  <a:pt x="208410" y="416821"/>
                </a:lnTo>
                <a:cubicBezTo>
                  <a:pt x="93386" y="416821"/>
                  <a:pt x="0" y="323435"/>
                  <a:pt x="0" y="208410"/>
                </a:cubicBezTo>
                <a:lnTo>
                  <a:pt x="0" y="208410"/>
                </a:lnTo>
                <a:cubicBezTo>
                  <a:pt x="0" y="93386"/>
                  <a:pt x="93386" y="0"/>
                  <a:pt x="20841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6323677" y="2598615"/>
            <a:ext cx="521026" cy="416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4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4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6931541" y="2598615"/>
            <a:ext cx="4298462" cy="512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Me muevo hacia donde están las personas:</a:t>
            </a:r>
            <a:pPr>
              <a:lnSpc>
                <a:spcPct val="140000"/>
              </a:lnSpc>
            </a:pPr>
            <a:r>
              <a:rPr lang="en-US" sz="123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en sus casas, en la calle, en el margen. No espero que vengan a mí.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903111" y="3384496"/>
            <a:ext cx="5053949" cy="790222"/>
          </a:xfrm>
          <a:custGeom>
            <a:avLst/>
            <a:gdLst/>
            <a:ahLst/>
            <a:cxnLst/>
            <a:rect l="l" t="t" r="r" b="b"/>
            <a:pathLst>
              <a:path w="5053949" h="790222">
                <a:moveTo>
                  <a:pt x="69468" y="0"/>
                </a:moveTo>
                <a:lnTo>
                  <a:pt x="4984480" y="0"/>
                </a:lnTo>
                <a:cubicBezTo>
                  <a:pt x="5022847" y="0"/>
                  <a:pt x="5053949" y="31102"/>
                  <a:pt x="5053949" y="69468"/>
                </a:cubicBezTo>
                <a:lnTo>
                  <a:pt x="5053949" y="720754"/>
                </a:lnTo>
                <a:cubicBezTo>
                  <a:pt x="5053949" y="759120"/>
                  <a:pt x="5022847" y="790222"/>
                  <a:pt x="4984480" y="790222"/>
                </a:cubicBezTo>
                <a:lnTo>
                  <a:pt x="69468" y="790222"/>
                </a:lnTo>
                <a:cubicBezTo>
                  <a:pt x="31102" y="790222"/>
                  <a:pt x="0" y="759120"/>
                  <a:pt x="0" y="720754"/>
                </a:cubicBezTo>
                <a:lnTo>
                  <a:pt x="0" y="69468"/>
                </a:lnTo>
                <a:cubicBezTo>
                  <a:pt x="0" y="31102"/>
                  <a:pt x="31102" y="0"/>
                  <a:pt x="6946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25" name="Shape 22"/>
          <p:cNvSpPr/>
          <p:nvPr/>
        </p:nvSpPr>
        <p:spPr>
          <a:xfrm>
            <a:off x="1042051" y="3523436"/>
            <a:ext cx="416821" cy="416821"/>
          </a:xfrm>
          <a:custGeom>
            <a:avLst/>
            <a:gdLst/>
            <a:ahLst/>
            <a:cxnLst/>
            <a:rect l="l" t="t" r="r" b="b"/>
            <a:pathLst>
              <a:path w="416821" h="416821">
                <a:moveTo>
                  <a:pt x="208410" y="0"/>
                </a:moveTo>
                <a:lnTo>
                  <a:pt x="208410" y="0"/>
                </a:lnTo>
                <a:cubicBezTo>
                  <a:pt x="323435" y="0"/>
                  <a:pt x="416821" y="93386"/>
                  <a:pt x="416821" y="208410"/>
                </a:cubicBezTo>
                <a:lnTo>
                  <a:pt x="416821" y="208410"/>
                </a:lnTo>
                <a:cubicBezTo>
                  <a:pt x="416821" y="323435"/>
                  <a:pt x="323435" y="416821"/>
                  <a:pt x="208410" y="416821"/>
                </a:cubicBezTo>
                <a:lnTo>
                  <a:pt x="208410" y="416821"/>
                </a:lnTo>
                <a:cubicBezTo>
                  <a:pt x="93386" y="416821"/>
                  <a:pt x="0" y="323435"/>
                  <a:pt x="0" y="208410"/>
                </a:cubicBezTo>
                <a:lnTo>
                  <a:pt x="0" y="208410"/>
                </a:lnTo>
                <a:cubicBezTo>
                  <a:pt x="0" y="93386"/>
                  <a:pt x="93386" y="0"/>
                  <a:pt x="20841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989949" y="3523436"/>
            <a:ext cx="521026" cy="416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4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5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1597812" y="3523436"/>
            <a:ext cx="4298462" cy="512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Trabajo con evidencia:</a:t>
            </a:r>
            <a:pPr>
              <a:lnSpc>
                <a:spcPct val="140000"/>
              </a:lnSpc>
            </a:pPr>
            <a:r>
              <a:rPr lang="en-US" sz="123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evalúo mi práctica, uso instrumentos validados y aprendo de los resultados.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6236840" y="3384496"/>
            <a:ext cx="5053949" cy="790222"/>
          </a:xfrm>
          <a:custGeom>
            <a:avLst/>
            <a:gdLst/>
            <a:ahLst/>
            <a:cxnLst/>
            <a:rect l="l" t="t" r="r" b="b"/>
            <a:pathLst>
              <a:path w="5053949" h="790222">
                <a:moveTo>
                  <a:pt x="69468" y="0"/>
                </a:moveTo>
                <a:lnTo>
                  <a:pt x="4984480" y="0"/>
                </a:lnTo>
                <a:cubicBezTo>
                  <a:pt x="5022847" y="0"/>
                  <a:pt x="5053949" y="31102"/>
                  <a:pt x="5053949" y="69468"/>
                </a:cubicBezTo>
                <a:lnTo>
                  <a:pt x="5053949" y="720754"/>
                </a:lnTo>
                <a:cubicBezTo>
                  <a:pt x="5053949" y="759120"/>
                  <a:pt x="5022847" y="790222"/>
                  <a:pt x="4984480" y="790222"/>
                </a:cubicBezTo>
                <a:lnTo>
                  <a:pt x="69468" y="790222"/>
                </a:lnTo>
                <a:cubicBezTo>
                  <a:pt x="31102" y="790222"/>
                  <a:pt x="0" y="759120"/>
                  <a:pt x="0" y="720754"/>
                </a:cubicBezTo>
                <a:lnTo>
                  <a:pt x="0" y="69468"/>
                </a:lnTo>
                <a:cubicBezTo>
                  <a:pt x="0" y="31102"/>
                  <a:pt x="31102" y="0"/>
                  <a:pt x="6946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29" name="Shape 26"/>
          <p:cNvSpPr/>
          <p:nvPr/>
        </p:nvSpPr>
        <p:spPr>
          <a:xfrm>
            <a:off x="6375780" y="3523436"/>
            <a:ext cx="416821" cy="416821"/>
          </a:xfrm>
          <a:custGeom>
            <a:avLst/>
            <a:gdLst/>
            <a:ahLst/>
            <a:cxnLst/>
            <a:rect l="l" t="t" r="r" b="b"/>
            <a:pathLst>
              <a:path w="416821" h="416821">
                <a:moveTo>
                  <a:pt x="208410" y="0"/>
                </a:moveTo>
                <a:lnTo>
                  <a:pt x="208410" y="0"/>
                </a:lnTo>
                <a:cubicBezTo>
                  <a:pt x="323435" y="0"/>
                  <a:pt x="416821" y="93386"/>
                  <a:pt x="416821" y="208410"/>
                </a:cubicBezTo>
                <a:lnTo>
                  <a:pt x="416821" y="208410"/>
                </a:lnTo>
                <a:cubicBezTo>
                  <a:pt x="416821" y="323435"/>
                  <a:pt x="323435" y="416821"/>
                  <a:pt x="208410" y="416821"/>
                </a:cubicBezTo>
                <a:lnTo>
                  <a:pt x="208410" y="416821"/>
                </a:lnTo>
                <a:cubicBezTo>
                  <a:pt x="93386" y="416821"/>
                  <a:pt x="0" y="323435"/>
                  <a:pt x="0" y="208410"/>
                </a:cubicBezTo>
                <a:lnTo>
                  <a:pt x="0" y="208410"/>
                </a:lnTo>
                <a:cubicBezTo>
                  <a:pt x="0" y="93386"/>
                  <a:pt x="93386" y="0"/>
                  <a:pt x="20841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0" name="Text 27"/>
          <p:cNvSpPr/>
          <p:nvPr/>
        </p:nvSpPr>
        <p:spPr>
          <a:xfrm>
            <a:off x="6323677" y="3523436"/>
            <a:ext cx="521026" cy="416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4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6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6931541" y="3523436"/>
            <a:ext cx="4298462" cy="512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Coordino activamente</a:t>
            </a:r>
            <a:pPr>
              <a:lnSpc>
                <a:spcPct val="140000"/>
              </a:lnSpc>
            </a:pPr>
            <a:r>
              <a:rPr lang="en-US" sz="123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con otros sistemas: salud mental, servicios sociales, justicia, vivienda.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903111" y="4309316"/>
            <a:ext cx="5053949" cy="1042051"/>
          </a:xfrm>
          <a:custGeom>
            <a:avLst/>
            <a:gdLst/>
            <a:ahLst/>
            <a:cxnLst/>
            <a:rect l="l" t="t" r="r" b="b"/>
            <a:pathLst>
              <a:path w="5053949" h="1042051">
                <a:moveTo>
                  <a:pt x="69474" y="0"/>
                </a:moveTo>
                <a:lnTo>
                  <a:pt x="4984475" y="0"/>
                </a:lnTo>
                <a:cubicBezTo>
                  <a:pt x="5022844" y="0"/>
                  <a:pt x="5053949" y="31104"/>
                  <a:pt x="5053949" y="69474"/>
                </a:cubicBezTo>
                <a:lnTo>
                  <a:pt x="5053949" y="972578"/>
                </a:lnTo>
                <a:cubicBezTo>
                  <a:pt x="5053949" y="1010947"/>
                  <a:pt x="5022844" y="1042051"/>
                  <a:pt x="4984475" y="1042051"/>
                </a:cubicBezTo>
                <a:lnTo>
                  <a:pt x="69474" y="1042051"/>
                </a:lnTo>
                <a:cubicBezTo>
                  <a:pt x="31130" y="1042051"/>
                  <a:pt x="0" y="1010921"/>
                  <a:pt x="0" y="972578"/>
                </a:cubicBezTo>
                <a:lnTo>
                  <a:pt x="0" y="69474"/>
                </a:lnTo>
                <a:cubicBezTo>
                  <a:pt x="0" y="31130"/>
                  <a:pt x="31130" y="0"/>
                  <a:pt x="69474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3" name="Shape 30"/>
          <p:cNvSpPr/>
          <p:nvPr/>
        </p:nvSpPr>
        <p:spPr>
          <a:xfrm>
            <a:off x="1042051" y="4448256"/>
            <a:ext cx="416821" cy="416821"/>
          </a:xfrm>
          <a:custGeom>
            <a:avLst/>
            <a:gdLst/>
            <a:ahLst/>
            <a:cxnLst/>
            <a:rect l="l" t="t" r="r" b="b"/>
            <a:pathLst>
              <a:path w="416821" h="416821">
                <a:moveTo>
                  <a:pt x="208410" y="0"/>
                </a:moveTo>
                <a:lnTo>
                  <a:pt x="208410" y="0"/>
                </a:lnTo>
                <a:cubicBezTo>
                  <a:pt x="323435" y="0"/>
                  <a:pt x="416821" y="93386"/>
                  <a:pt x="416821" y="208410"/>
                </a:cubicBezTo>
                <a:lnTo>
                  <a:pt x="416821" y="208410"/>
                </a:lnTo>
                <a:cubicBezTo>
                  <a:pt x="416821" y="323435"/>
                  <a:pt x="323435" y="416821"/>
                  <a:pt x="208410" y="416821"/>
                </a:cubicBezTo>
                <a:lnTo>
                  <a:pt x="208410" y="416821"/>
                </a:lnTo>
                <a:cubicBezTo>
                  <a:pt x="93386" y="416821"/>
                  <a:pt x="0" y="323435"/>
                  <a:pt x="0" y="208410"/>
                </a:cubicBezTo>
                <a:lnTo>
                  <a:pt x="0" y="208410"/>
                </a:lnTo>
                <a:cubicBezTo>
                  <a:pt x="0" y="93386"/>
                  <a:pt x="93386" y="0"/>
                  <a:pt x="20841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4" name="Text 31"/>
          <p:cNvSpPr/>
          <p:nvPr/>
        </p:nvSpPr>
        <p:spPr>
          <a:xfrm>
            <a:off x="989949" y="4448256"/>
            <a:ext cx="521026" cy="416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4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7</a:t>
            </a:r>
            <a:endParaRPr lang="en-US" sz="1600" dirty="0"/>
          </a:p>
        </p:txBody>
      </p:sp>
      <p:sp>
        <p:nvSpPr>
          <p:cNvPr id="35" name="Text 32"/>
          <p:cNvSpPr/>
          <p:nvPr/>
        </p:nvSpPr>
        <p:spPr>
          <a:xfrm>
            <a:off x="1597812" y="4448256"/>
            <a:ext cx="4298462" cy="7641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Cuido a las personas</a:t>
            </a:r>
            <a:pPr>
              <a:lnSpc>
                <a:spcPct val="140000"/>
              </a:lnSpc>
            </a:pPr>
            <a:r>
              <a:rPr lang="en-US" sz="123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con las que trabajo y </a:t>
            </a:r>
            <a:pPr>
              <a:lnSpc>
                <a:spcPct val="140000"/>
              </a:lnSpc>
            </a:pPr>
            <a:r>
              <a:rPr lang="en-US" sz="123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me cuido a mí mismo/a</a:t>
            </a:r>
            <a:pPr>
              <a:lnSpc>
                <a:spcPct val="140000"/>
              </a:lnSpc>
            </a:pPr>
            <a:r>
              <a:rPr lang="en-US" sz="123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, previniendo el burnout y participando en la supervisión.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6236840" y="4309316"/>
            <a:ext cx="5053949" cy="1042051"/>
          </a:xfrm>
          <a:custGeom>
            <a:avLst/>
            <a:gdLst/>
            <a:ahLst/>
            <a:cxnLst/>
            <a:rect l="l" t="t" r="r" b="b"/>
            <a:pathLst>
              <a:path w="5053949" h="1042051">
                <a:moveTo>
                  <a:pt x="69474" y="0"/>
                </a:moveTo>
                <a:lnTo>
                  <a:pt x="4984475" y="0"/>
                </a:lnTo>
                <a:cubicBezTo>
                  <a:pt x="5022844" y="0"/>
                  <a:pt x="5053949" y="31104"/>
                  <a:pt x="5053949" y="69474"/>
                </a:cubicBezTo>
                <a:lnTo>
                  <a:pt x="5053949" y="972578"/>
                </a:lnTo>
                <a:cubicBezTo>
                  <a:pt x="5053949" y="1010947"/>
                  <a:pt x="5022844" y="1042051"/>
                  <a:pt x="4984475" y="1042051"/>
                </a:cubicBezTo>
                <a:lnTo>
                  <a:pt x="69474" y="1042051"/>
                </a:lnTo>
                <a:cubicBezTo>
                  <a:pt x="31130" y="1042051"/>
                  <a:pt x="0" y="1010921"/>
                  <a:pt x="0" y="972578"/>
                </a:cubicBezTo>
                <a:lnTo>
                  <a:pt x="0" y="69474"/>
                </a:lnTo>
                <a:cubicBezTo>
                  <a:pt x="0" y="31130"/>
                  <a:pt x="31130" y="0"/>
                  <a:pt x="69474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7" name="Shape 34"/>
          <p:cNvSpPr/>
          <p:nvPr/>
        </p:nvSpPr>
        <p:spPr>
          <a:xfrm>
            <a:off x="6375780" y="4448256"/>
            <a:ext cx="416821" cy="416821"/>
          </a:xfrm>
          <a:custGeom>
            <a:avLst/>
            <a:gdLst/>
            <a:ahLst/>
            <a:cxnLst/>
            <a:rect l="l" t="t" r="r" b="b"/>
            <a:pathLst>
              <a:path w="416821" h="416821">
                <a:moveTo>
                  <a:pt x="208410" y="0"/>
                </a:moveTo>
                <a:lnTo>
                  <a:pt x="208410" y="0"/>
                </a:lnTo>
                <a:cubicBezTo>
                  <a:pt x="323435" y="0"/>
                  <a:pt x="416821" y="93386"/>
                  <a:pt x="416821" y="208410"/>
                </a:cubicBezTo>
                <a:lnTo>
                  <a:pt x="416821" y="208410"/>
                </a:lnTo>
                <a:cubicBezTo>
                  <a:pt x="416821" y="323435"/>
                  <a:pt x="323435" y="416821"/>
                  <a:pt x="208410" y="416821"/>
                </a:cubicBezTo>
                <a:lnTo>
                  <a:pt x="208410" y="416821"/>
                </a:lnTo>
                <a:cubicBezTo>
                  <a:pt x="93386" y="416821"/>
                  <a:pt x="0" y="323435"/>
                  <a:pt x="0" y="208410"/>
                </a:cubicBezTo>
                <a:lnTo>
                  <a:pt x="0" y="208410"/>
                </a:lnTo>
                <a:cubicBezTo>
                  <a:pt x="0" y="93386"/>
                  <a:pt x="93386" y="0"/>
                  <a:pt x="20841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8" name="Text 35"/>
          <p:cNvSpPr/>
          <p:nvPr/>
        </p:nvSpPr>
        <p:spPr>
          <a:xfrm>
            <a:off x="6323677" y="4448256"/>
            <a:ext cx="521026" cy="416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4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8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6931541" y="4448256"/>
            <a:ext cx="4298462" cy="512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Protejo la dignidad y la confidencialidad</a:t>
            </a:r>
            <a:pPr>
              <a:lnSpc>
                <a:spcPct val="140000"/>
              </a:lnSpc>
            </a:pPr>
            <a:r>
              <a:rPr lang="en-US" sz="123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de las personas en todo momento.</a:t>
            </a:r>
            <a:endParaRPr lang="en-US" sz="1600" dirty="0"/>
          </a:p>
        </p:txBody>
      </p:sp>
      <p:sp>
        <p:nvSpPr>
          <p:cNvPr id="40" name="Shape 37"/>
          <p:cNvSpPr/>
          <p:nvPr/>
        </p:nvSpPr>
        <p:spPr>
          <a:xfrm>
            <a:off x="903111" y="5488137"/>
            <a:ext cx="5053949" cy="790222"/>
          </a:xfrm>
          <a:custGeom>
            <a:avLst/>
            <a:gdLst/>
            <a:ahLst/>
            <a:cxnLst/>
            <a:rect l="l" t="t" r="r" b="b"/>
            <a:pathLst>
              <a:path w="5053949" h="790222">
                <a:moveTo>
                  <a:pt x="69468" y="0"/>
                </a:moveTo>
                <a:lnTo>
                  <a:pt x="4984480" y="0"/>
                </a:lnTo>
                <a:cubicBezTo>
                  <a:pt x="5022847" y="0"/>
                  <a:pt x="5053949" y="31102"/>
                  <a:pt x="5053949" y="69468"/>
                </a:cubicBezTo>
                <a:lnTo>
                  <a:pt x="5053949" y="720754"/>
                </a:lnTo>
                <a:cubicBezTo>
                  <a:pt x="5053949" y="759120"/>
                  <a:pt x="5022847" y="790222"/>
                  <a:pt x="4984480" y="790222"/>
                </a:cubicBezTo>
                <a:lnTo>
                  <a:pt x="69468" y="790222"/>
                </a:lnTo>
                <a:cubicBezTo>
                  <a:pt x="31102" y="790222"/>
                  <a:pt x="0" y="759120"/>
                  <a:pt x="0" y="720754"/>
                </a:cubicBezTo>
                <a:lnTo>
                  <a:pt x="0" y="69468"/>
                </a:lnTo>
                <a:cubicBezTo>
                  <a:pt x="0" y="31102"/>
                  <a:pt x="31102" y="0"/>
                  <a:pt x="6946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41" name="Shape 38"/>
          <p:cNvSpPr/>
          <p:nvPr/>
        </p:nvSpPr>
        <p:spPr>
          <a:xfrm>
            <a:off x="1042051" y="5627077"/>
            <a:ext cx="416821" cy="416821"/>
          </a:xfrm>
          <a:custGeom>
            <a:avLst/>
            <a:gdLst/>
            <a:ahLst/>
            <a:cxnLst/>
            <a:rect l="l" t="t" r="r" b="b"/>
            <a:pathLst>
              <a:path w="416821" h="416821">
                <a:moveTo>
                  <a:pt x="208410" y="0"/>
                </a:moveTo>
                <a:lnTo>
                  <a:pt x="208410" y="0"/>
                </a:lnTo>
                <a:cubicBezTo>
                  <a:pt x="323435" y="0"/>
                  <a:pt x="416821" y="93386"/>
                  <a:pt x="416821" y="208410"/>
                </a:cubicBezTo>
                <a:lnTo>
                  <a:pt x="416821" y="208410"/>
                </a:lnTo>
                <a:cubicBezTo>
                  <a:pt x="416821" y="323435"/>
                  <a:pt x="323435" y="416821"/>
                  <a:pt x="208410" y="416821"/>
                </a:cubicBezTo>
                <a:lnTo>
                  <a:pt x="208410" y="416821"/>
                </a:lnTo>
                <a:cubicBezTo>
                  <a:pt x="93386" y="416821"/>
                  <a:pt x="0" y="323435"/>
                  <a:pt x="0" y="208410"/>
                </a:cubicBezTo>
                <a:lnTo>
                  <a:pt x="0" y="208410"/>
                </a:lnTo>
                <a:cubicBezTo>
                  <a:pt x="0" y="93386"/>
                  <a:pt x="93386" y="0"/>
                  <a:pt x="20841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42" name="Text 39"/>
          <p:cNvSpPr/>
          <p:nvPr/>
        </p:nvSpPr>
        <p:spPr>
          <a:xfrm>
            <a:off x="989949" y="5627077"/>
            <a:ext cx="521026" cy="416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4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9</a:t>
            </a:r>
            <a:endParaRPr lang="en-US" sz="1600" dirty="0"/>
          </a:p>
        </p:txBody>
      </p:sp>
      <p:sp>
        <p:nvSpPr>
          <p:cNvPr id="43" name="Text 40"/>
          <p:cNvSpPr/>
          <p:nvPr/>
        </p:nvSpPr>
        <p:spPr>
          <a:xfrm>
            <a:off x="1597812" y="5627077"/>
            <a:ext cx="4298462" cy="512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Cumplo las obligaciones legales:</a:t>
            </a:r>
            <a:pPr>
              <a:lnSpc>
                <a:spcPct val="140000"/>
              </a:lnSpc>
            </a:pPr>
            <a:r>
              <a:rPr lang="en-US" sz="123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protección de datos, justificación de subvenciones, deontología profesional.</a:t>
            </a:r>
            <a:endParaRPr lang="en-US" sz="1600" dirty="0"/>
          </a:p>
        </p:txBody>
      </p:sp>
      <p:sp>
        <p:nvSpPr>
          <p:cNvPr id="44" name="Shape 41"/>
          <p:cNvSpPr/>
          <p:nvPr/>
        </p:nvSpPr>
        <p:spPr>
          <a:xfrm>
            <a:off x="6236840" y="5488137"/>
            <a:ext cx="5053949" cy="790222"/>
          </a:xfrm>
          <a:custGeom>
            <a:avLst/>
            <a:gdLst/>
            <a:ahLst/>
            <a:cxnLst/>
            <a:rect l="l" t="t" r="r" b="b"/>
            <a:pathLst>
              <a:path w="5053949" h="790222">
                <a:moveTo>
                  <a:pt x="69468" y="0"/>
                </a:moveTo>
                <a:lnTo>
                  <a:pt x="4984480" y="0"/>
                </a:lnTo>
                <a:cubicBezTo>
                  <a:pt x="5022847" y="0"/>
                  <a:pt x="5053949" y="31102"/>
                  <a:pt x="5053949" y="69468"/>
                </a:cubicBezTo>
                <a:lnTo>
                  <a:pt x="5053949" y="720754"/>
                </a:lnTo>
                <a:cubicBezTo>
                  <a:pt x="5053949" y="759120"/>
                  <a:pt x="5022847" y="790222"/>
                  <a:pt x="4984480" y="790222"/>
                </a:cubicBezTo>
                <a:lnTo>
                  <a:pt x="69468" y="790222"/>
                </a:lnTo>
                <a:cubicBezTo>
                  <a:pt x="31102" y="790222"/>
                  <a:pt x="0" y="759120"/>
                  <a:pt x="0" y="720754"/>
                </a:cubicBezTo>
                <a:lnTo>
                  <a:pt x="0" y="69468"/>
                </a:lnTo>
                <a:cubicBezTo>
                  <a:pt x="0" y="31102"/>
                  <a:pt x="31102" y="0"/>
                  <a:pt x="6946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45" name="Shape 42"/>
          <p:cNvSpPr/>
          <p:nvPr/>
        </p:nvSpPr>
        <p:spPr>
          <a:xfrm>
            <a:off x="6375780" y="5627077"/>
            <a:ext cx="416821" cy="416821"/>
          </a:xfrm>
          <a:custGeom>
            <a:avLst/>
            <a:gdLst/>
            <a:ahLst/>
            <a:cxnLst/>
            <a:rect l="l" t="t" r="r" b="b"/>
            <a:pathLst>
              <a:path w="416821" h="416821">
                <a:moveTo>
                  <a:pt x="208410" y="0"/>
                </a:moveTo>
                <a:lnTo>
                  <a:pt x="208410" y="0"/>
                </a:lnTo>
                <a:cubicBezTo>
                  <a:pt x="323435" y="0"/>
                  <a:pt x="416821" y="93386"/>
                  <a:pt x="416821" y="208410"/>
                </a:cubicBezTo>
                <a:lnTo>
                  <a:pt x="416821" y="208410"/>
                </a:lnTo>
                <a:cubicBezTo>
                  <a:pt x="416821" y="323435"/>
                  <a:pt x="323435" y="416821"/>
                  <a:pt x="208410" y="416821"/>
                </a:cubicBezTo>
                <a:lnTo>
                  <a:pt x="208410" y="416821"/>
                </a:lnTo>
                <a:cubicBezTo>
                  <a:pt x="93386" y="416821"/>
                  <a:pt x="0" y="323435"/>
                  <a:pt x="0" y="208410"/>
                </a:cubicBezTo>
                <a:lnTo>
                  <a:pt x="0" y="208410"/>
                </a:lnTo>
                <a:cubicBezTo>
                  <a:pt x="0" y="93386"/>
                  <a:pt x="93386" y="0"/>
                  <a:pt x="20841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46" name="Text 43"/>
          <p:cNvSpPr/>
          <p:nvPr/>
        </p:nvSpPr>
        <p:spPr>
          <a:xfrm>
            <a:off x="6323677" y="5627077"/>
            <a:ext cx="521026" cy="416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4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10</a:t>
            </a:r>
            <a:endParaRPr lang="en-US" sz="1600" dirty="0"/>
          </a:p>
        </p:txBody>
      </p:sp>
      <p:sp>
        <p:nvSpPr>
          <p:cNvPr id="47" name="Text 44"/>
          <p:cNvSpPr/>
          <p:nvPr/>
        </p:nvSpPr>
        <p:spPr>
          <a:xfrm>
            <a:off x="6931541" y="5627077"/>
            <a:ext cx="4298462" cy="512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Contribuyo a la transformación del sistema:</a:t>
            </a:r>
            <a:pPr>
              <a:lnSpc>
                <a:spcPct val="140000"/>
              </a:lnSpc>
            </a:pPr>
            <a:r>
              <a:rPr lang="en-US" sz="123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cada programa Housing First es un argumento vivo para cambiar el paradigma.</a:t>
            </a:r>
            <a:endParaRPr lang="en-US" sz="1600" dirty="0"/>
          </a:p>
        </p:txBody>
      </p:sp>
      <p:sp>
        <p:nvSpPr>
          <p:cNvPr id="48" name="Text 45"/>
          <p:cNvSpPr/>
          <p:nvPr/>
        </p:nvSpPr>
        <p:spPr>
          <a:xfrm>
            <a:off x="859692" y="6551897"/>
            <a:ext cx="10472615" cy="4862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68" dirty="0">
                <a:solidFill>
                  <a:srgbClr val="FFFFFF">
                    <a:alpha val="9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"El Housing First es más que una metodología: es un argumento vivo de que las personas en situación de exclusión extrema pueden vivir con dignidad cuando se les da la oportunidad real de hacerlo."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ESTRUCTURA DEL CURSO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Índice de Contenidos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447800"/>
            <a:ext cx="5581650" cy="1333500"/>
          </a:xfrm>
          <a:custGeom>
            <a:avLst/>
            <a:gdLst/>
            <a:ahLst/>
            <a:cxnLst/>
            <a:rect l="l" t="t" r="r" b="b"/>
            <a:pathLst>
              <a:path w="5581650" h="1333500">
                <a:moveTo>
                  <a:pt x="0" y="0"/>
                </a:moveTo>
                <a:lnTo>
                  <a:pt x="5581650" y="0"/>
                </a:lnTo>
                <a:lnTo>
                  <a:pt x="558165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447800"/>
            <a:ext cx="38100" cy="1333500"/>
          </a:xfrm>
          <a:custGeom>
            <a:avLst/>
            <a:gdLst/>
            <a:ahLst/>
            <a:cxnLst/>
            <a:rect l="l" t="t" r="r" b="b"/>
            <a:pathLst>
              <a:path w="38100" h="1333500">
                <a:moveTo>
                  <a:pt x="0" y="0"/>
                </a:moveTo>
                <a:lnTo>
                  <a:pt x="38100" y="0"/>
                </a:lnTo>
                <a:lnTo>
                  <a:pt x="3810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647700" y="16764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" name="Text 5"/>
          <p:cNvSpPr/>
          <p:nvPr/>
        </p:nvSpPr>
        <p:spPr>
          <a:xfrm>
            <a:off x="590550" y="16764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33500" y="1676400"/>
            <a:ext cx="39528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Fundamentos del Housing First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33500" y="2057400"/>
            <a:ext cx="39147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Origen, evidencia científica, marco conceptual y normativo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29350" y="1447800"/>
            <a:ext cx="5581650" cy="1333500"/>
          </a:xfrm>
          <a:custGeom>
            <a:avLst/>
            <a:gdLst/>
            <a:ahLst/>
            <a:cxnLst/>
            <a:rect l="l" t="t" r="r" b="b"/>
            <a:pathLst>
              <a:path w="5581650" h="1333500">
                <a:moveTo>
                  <a:pt x="0" y="0"/>
                </a:moveTo>
                <a:lnTo>
                  <a:pt x="5581650" y="0"/>
                </a:lnTo>
                <a:lnTo>
                  <a:pt x="558165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1" name="Shape 9"/>
          <p:cNvSpPr/>
          <p:nvPr/>
        </p:nvSpPr>
        <p:spPr>
          <a:xfrm>
            <a:off x="6229350" y="1447800"/>
            <a:ext cx="38100" cy="1333500"/>
          </a:xfrm>
          <a:custGeom>
            <a:avLst/>
            <a:gdLst/>
            <a:ahLst/>
            <a:cxnLst/>
            <a:rect l="l" t="t" r="r" b="b"/>
            <a:pathLst>
              <a:path w="38100" h="1333500">
                <a:moveTo>
                  <a:pt x="0" y="0"/>
                </a:moveTo>
                <a:lnTo>
                  <a:pt x="38100" y="0"/>
                </a:lnTo>
                <a:lnTo>
                  <a:pt x="3810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6477000" y="16764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3" name="Text 11"/>
          <p:cNvSpPr/>
          <p:nvPr/>
        </p:nvSpPr>
        <p:spPr>
          <a:xfrm>
            <a:off x="6419850" y="16764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162800" y="1676400"/>
            <a:ext cx="453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Principios Metodológicos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162800" y="2057400"/>
            <a:ext cx="4495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Las seis claves del modelo, reducción de daños y perfil de beneficiarios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00050" y="3009900"/>
            <a:ext cx="5581650" cy="1085850"/>
          </a:xfrm>
          <a:custGeom>
            <a:avLst/>
            <a:gdLst/>
            <a:ahLst/>
            <a:cxnLst/>
            <a:rect l="l" t="t" r="r" b="b"/>
            <a:pathLst>
              <a:path w="5581650" h="1085850">
                <a:moveTo>
                  <a:pt x="0" y="0"/>
                </a:moveTo>
                <a:lnTo>
                  <a:pt x="5581650" y="0"/>
                </a:lnTo>
                <a:lnTo>
                  <a:pt x="5581650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7" name="Shape 15"/>
          <p:cNvSpPr/>
          <p:nvPr/>
        </p:nvSpPr>
        <p:spPr>
          <a:xfrm>
            <a:off x="400050" y="3009900"/>
            <a:ext cx="38100" cy="1085850"/>
          </a:xfrm>
          <a:custGeom>
            <a:avLst/>
            <a:gdLst/>
            <a:ahLst/>
            <a:cxnLst/>
            <a:rect l="l" t="t" r="r" b="b"/>
            <a:pathLst>
              <a:path w="38100" h="1085850">
                <a:moveTo>
                  <a:pt x="0" y="0"/>
                </a:moveTo>
                <a:lnTo>
                  <a:pt x="38100" y="0"/>
                </a:lnTo>
                <a:lnTo>
                  <a:pt x="38100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8" name="Shape 16"/>
          <p:cNvSpPr/>
          <p:nvPr/>
        </p:nvSpPr>
        <p:spPr>
          <a:xfrm>
            <a:off x="647700" y="32385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9" name="Text 17"/>
          <p:cNvSpPr/>
          <p:nvPr/>
        </p:nvSpPr>
        <p:spPr>
          <a:xfrm>
            <a:off x="590550" y="32385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333500" y="3238500"/>
            <a:ext cx="41624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Gestión del Programa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333500" y="3619500"/>
            <a:ext cx="41243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Fases de gestión, coordinación institucional y presupuestación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29350" y="3009900"/>
            <a:ext cx="5581650" cy="1085850"/>
          </a:xfrm>
          <a:custGeom>
            <a:avLst/>
            <a:gdLst/>
            <a:ahLst/>
            <a:cxnLst/>
            <a:rect l="l" t="t" r="r" b="b"/>
            <a:pathLst>
              <a:path w="5581650" h="1085850">
                <a:moveTo>
                  <a:pt x="0" y="0"/>
                </a:moveTo>
                <a:lnTo>
                  <a:pt x="5581650" y="0"/>
                </a:lnTo>
                <a:lnTo>
                  <a:pt x="5581650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3" name="Shape 21"/>
          <p:cNvSpPr/>
          <p:nvPr/>
        </p:nvSpPr>
        <p:spPr>
          <a:xfrm>
            <a:off x="6229350" y="3009900"/>
            <a:ext cx="38100" cy="1085850"/>
          </a:xfrm>
          <a:custGeom>
            <a:avLst/>
            <a:gdLst/>
            <a:ahLst/>
            <a:cxnLst/>
            <a:rect l="l" t="t" r="r" b="b"/>
            <a:pathLst>
              <a:path w="38100" h="1085850">
                <a:moveTo>
                  <a:pt x="0" y="0"/>
                </a:moveTo>
                <a:lnTo>
                  <a:pt x="38100" y="0"/>
                </a:lnTo>
                <a:lnTo>
                  <a:pt x="38100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4" name="Shape 22"/>
          <p:cNvSpPr/>
          <p:nvPr/>
        </p:nvSpPr>
        <p:spPr>
          <a:xfrm>
            <a:off x="6477000" y="32385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5" name="Text 23"/>
          <p:cNvSpPr/>
          <p:nvPr/>
        </p:nvSpPr>
        <p:spPr>
          <a:xfrm>
            <a:off x="6419850" y="32385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04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162800" y="3238500"/>
            <a:ext cx="3657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Intervención Psicosocial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162800" y="3619500"/>
            <a:ext cx="3619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Fases de intervención, EUIC, gestión de crisis y salidas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00050" y="4324350"/>
            <a:ext cx="11410950" cy="1085850"/>
          </a:xfrm>
          <a:custGeom>
            <a:avLst/>
            <a:gdLst/>
            <a:ahLst/>
            <a:cxnLst/>
            <a:rect l="l" t="t" r="r" b="b"/>
            <a:pathLst>
              <a:path w="11410950" h="1085850">
                <a:moveTo>
                  <a:pt x="0" y="0"/>
                </a:moveTo>
                <a:lnTo>
                  <a:pt x="11410950" y="0"/>
                </a:lnTo>
                <a:lnTo>
                  <a:pt x="11410950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9" name="Shape 27"/>
          <p:cNvSpPr/>
          <p:nvPr/>
        </p:nvSpPr>
        <p:spPr>
          <a:xfrm>
            <a:off x="400050" y="4324350"/>
            <a:ext cx="38100" cy="1085850"/>
          </a:xfrm>
          <a:custGeom>
            <a:avLst/>
            <a:gdLst/>
            <a:ahLst/>
            <a:cxnLst/>
            <a:rect l="l" t="t" r="r" b="b"/>
            <a:pathLst>
              <a:path w="38100" h="1085850">
                <a:moveTo>
                  <a:pt x="0" y="0"/>
                </a:moveTo>
                <a:lnTo>
                  <a:pt x="38100" y="0"/>
                </a:lnTo>
                <a:lnTo>
                  <a:pt x="38100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0" name="Shape 28"/>
          <p:cNvSpPr/>
          <p:nvPr/>
        </p:nvSpPr>
        <p:spPr>
          <a:xfrm>
            <a:off x="647700" y="45529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1" name="Text 29"/>
          <p:cNvSpPr/>
          <p:nvPr/>
        </p:nvSpPr>
        <p:spPr>
          <a:xfrm>
            <a:off x="590550" y="455295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05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333500" y="4552950"/>
            <a:ext cx="52101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Evaluación y Marco Ético-Legal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333500" y="4933950"/>
            <a:ext cx="51720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Sistemas de evaluación, supervisión, dilemas éticos y cumplimiento normativo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381000" y="5719763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  <a:lnTo>
                  <a:pt x="114300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35" name="Shape 33"/>
          <p:cNvSpPr/>
          <p:nvPr/>
        </p:nvSpPr>
        <p:spPr>
          <a:xfrm>
            <a:off x="400050" y="59721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42059"/>
                </a:moveTo>
                <a:lnTo>
                  <a:pt x="76200" y="134124"/>
                </a:lnTo>
                <a:lnTo>
                  <a:pt x="76349" y="134064"/>
                </a:lnTo>
                <a:cubicBezTo>
                  <a:pt x="92601" y="127308"/>
                  <a:pt x="110044" y="123825"/>
                  <a:pt x="127635" y="123825"/>
                </a:cubicBezTo>
                <a:lnTo>
                  <a:pt x="133350" y="123825"/>
                </a:lnTo>
                <a:lnTo>
                  <a:pt x="133350" y="28575"/>
                </a:lnTo>
                <a:lnTo>
                  <a:pt x="127635" y="28575"/>
                </a:lnTo>
                <a:cubicBezTo>
                  <a:pt x="115074" y="28575"/>
                  <a:pt x="102602" y="31075"/>
                  <a:pt x="90994" y="35897"/>
                </a:cubicBezTo>
                <a:cubicBezTo>
                  <a:pt x="85993" y="37981"/>
                  <a:pt x="81052" y="40035"/>
                  <a:pt x="76200" y="42059"/>
                </a:cubicBezTo>
                <a:close/>
                <a:moveTo>
                  <a:pt x="68729" y="18306"/>
                </a:moveTo>
                <a:lnTo>
                  <a:pt x="76200" y="21431"/>
                </a:lnTo>
                <a:lnTo>
                  <a:pt x="83671" y="18306"/>
                </a:lnTo>
                <a:cubicBezTo>
                  <a:pt x="97601" y="12502"/>
                  <a:pt x="112544" y="9525"/>
                  <a:pt x="127635" y="9525"/>
                </a:cubicBezTo>
                <a:lnTo>
                  <a:pt x="138113" y="9525"/>
                </a:lnTo>
                <a:cubicBezTo>
                  <a:pt x="146000" y="9525"/>
                  <a:pt x="152400" y="15925"/>
                  <a:pt x="152400" y="23813"/>
                </a:cubicBezTo>
                <a:lnTo>
                  <a:pt x="152400" y="128588"/>
                </a:lnTo>
                <a:cubicBezTo>
                  <a:pt x="152400" y="136475"/>
                  <a:pt x="146000" y="142875"/>
                  <a:pt x="138113" y="142875"/>
                </a:cubicBezTo>
                <a:lnTo>
                  <a:pt x="127635" y="142875"/>
                </a:lnTo>
                <a:cubicBezTo>
                  <a:pt x="112544" y="142875"/>
                  <a:pt x="97601" y="145852"/>
                  <a:pt x="83671" y="151656"/>
                </a:cubicBezTo>
                <a:lnTo>
                  <a:pt x="79861" y="153233"/>
                </a:lnTo>
                <a:cubicBezTo>
                  <a:pt x="77510" y="154216"/>
                  <a:pt x="74890" y="154216"/>
                  <a:pt x="72539" y="153233"/>
                </a:cubicBezTo>
                <a:lnTo>
                  <a:pt x="68729" y="151656"/>
                </a:lnTo>
                <a:cubicBezTo>
                  <a:pt x="54799" y="145852"/>
                  <a:pt x="39856" y="142875"/>
                  <a:pt x="24765" y="142875"/>
                </a:cubicBezTo>
                <a:lnTo>
                  <a:pt x="14288" y="142875"/>
                </a:lnTo>
                <a:cubicBezTo>
                  <a:pt x="6400" y="142875"/>
                  <a:pt x="0" y="136475"/>
                  <a:pt x="0" y="128588"/>
                </a:cubicBezTo>
                <a:lnTo>
                  <a:pt x="0" y="23813"/>
                </a:lnTo>
                <a:cubicBezTo>
                  <a:pt x="0" y="15925"/>
                  <a:pt x="6400" y="9525"/>
                  <a:pt x="14288" y="9525"/>
                </a:cubicBezTo>
                <a:lnTo>
                  <a:pt x="24765" y="9525"/>
                </a:lnTo>
                <a:cubicBezTo>
                  <a:pt x="39856" y="9525"/>
                  <a:pt x="54799" y="12502"/>
                  <a:pt x="68729" y="18306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6" name="Text 34"/>
          <p:cNvSpPr/>
          <p:nvPr/>
        </p:nvSpPr>
        <p:spPr>
          <a:xfrm>
            <a:off x="628650" y="5953125"/>
            <a:ext cx="11258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Basado en la experiencia directa de coordinación de programas Housing First · 22 módulos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mecklenburghousingdata.org/13b167022fa5531c82be289faa05d8ba3bc216a4.png">    </p:cNvPr>
          <p:cNvPicPr>
            <a:picLocks noChangeAspect="1"/>
          </p:cNvPicPr>
          <p:nvPr/>
        </p:nvPicPr>
        <p:blipFill>
          <a:blip r:embed="rId1"/>
          <a:srcRect l="14962" r="14962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8B0000">
                  <a:alpha val="95000"/>
                </a:srgbClr>
              </a:gs>
              <a:gs pos="50000">
                <a:srgbClr val="8B0000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990600" y="1690688"/>
            <a:ext cx="1276350" cy="495300"/>
          </a:xfrm>
          <a:custGeom>
            <a:avLst/>
            <a:gdLst/>
            <a:ahLst/>
            <a:cxnLst/>
            <a:rect l="l" t="t" r="r" b="b"/>
            <a:pathLst>
              <a:path w="1276350" h="495300">
                <a:moveTo>
                  <a:pt x="0" y="0"/>
                </a:moveTo>
                <a:lnTo>
                  <a:pt x="1276350" y="0"/>
                </a:lnTo>
                <a:lnTo>
                  <a:pt x="127635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1219200" y="1804988"/>
            <a:ext cx="914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spc="75" kern="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PARTE 1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990600" y="2414588"/>
            <a:ext cx="111061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Fundamentos del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Housing First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990600" y="4071938"/>
            <a:ext cx="65151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Origen, evidencia científica y marco conceptual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990600" y="5014913"/>
            <a:ext cx="609600" cy="38100"/>
          </a:xfrm>
          <a:custGeom>
            <a:avLst/>
            <a:gdLst/>
            <a:ahLst/>
            <a:cxnLst/>
            <a:rect l="l" t="t" r="r" b="b"/>
            <a:pathLst>
              <a:path w="609600" h="38100">
                <a:moveTo>
                  <a:pt x="0" y="0"/>
                </a:moveTo>
                <a:lnTo>
                  <a:pt x="609600" y="0"/>
                </a:lnTo>
                <a:lnTo>
                  <a:pt x="609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" name="Text 6"/>
          <p:cNvSpPr/>
          <p:nvPr/>
        </p:nvSpPr>
        <p:spPr>
          <a:xfrm>
            <a:off x="1752600" y="4900613"/>
            <a:ext cx="952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FFFFF">
                    <a:alpha val="8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Módulos 1-5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1.1 DEFINICIÓN Y ORIGEN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¿Qué es el Housing First?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295400"/>
            <a:ext cx="5581650" cy="2743200"/>
          </a:xfrm>
          <a:custGeom>
            <a:avLst/>
            <a:gdLst/>
            <a:ahLst/>
            <a:cxnLst/>
            <a:rect l="l" t="t" r="r" b="b"/>
            <a:pathLst>
              <a:path w="5581650" h="2743200">
                <a:moveTo>
                  <a:pt x="0" y="0"/>
                </a:moveTo>
                <a:lnTo>
                  <a:pt x="5581650" y="0"/>
                </a:lnTo>
                <a:lnTo>
                  <a:pt x="558165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295400"/>
            <a:ext cx="38100" cy="2743200"/>
          </a:xfrm>
          <a:custGeom>
            <a:avLst/>
            <a:gdLst/>
            <a:ahLst/>
            <a:cxnLst/>
            <a:rect l="l" t="t" r="r" b="b"/>
            <a:pathLst>
              <a:path w="38100" h="2743200">
                <a:moveTo>
                  <a:pt x="0" y="0"/>
                </a:moveTo>
                <a:lnTo>
                  <a:pt x="38100" y="0"/>
                </a:lnTo>
                <a:lnTo>
                  <a:pt x="381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633413" y="1524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03361" y="3200"/>
                </a:moveTo>
                <a:cubicBezTo>
                  <a:pt x="98785" y="-1042"/>
                  <a:pt x="91715" y="-1042"/>
                  <a:pt x="87176" y="3200"/>
                </a:cubicBezTo>
                <a:lnTo>
                  <a:pt x="3832" y="80590"/>
                </a:lnTo>
                <a:cubicBezTo>
                  <a:pt x="260" y="83939"/>
                  <a:pt x="-930" y="89111"/>
                  <a:pt x="856" y="93650"/>
                </a:cubicBezTo>
                <a:cubicBezTo>
                  <a:pt x="2642" y="98189"/>
                  <a:pt x="6995" y="101203"/>
                  <a:pt x="11906" y="101203"/>
                </a:cubicBezTo>
                <a:lnTo>
                  <a:pt x="17859" y="101203"/>
                </a:lnTo>
                <a:lnTo>
                  <a:pt x="17859" y="166688"/>
                </a:lnTo>
                <a:cubicBezTo>
                  <a:pt x="17859" y="179822"/>
                  <a:pt x="28538" y="190500"/>
                  <a:pt x="41672" y="190500"/>
                </a:cubicBezTo>
                <a:lnTo>
                  <a:pt x="148828" y="190500"/>
                </a:lnTo>
                <a:cubicBezTo>
                  <a:pt x="161962" y="190500"/>
                  <a:pt x="172641" y="179822"/>
                  <a:pt x="172641" y="166688"/>
                </a:cubicBezTo>
                <a:lnTo>
                  <a:pt x="172641" y="101203"/>
                </a:lnTo>
                <a:lnTo>
                  <a:pt x="178594" y="101203"/>
                </a:lnTo>
                <a:cubicBezTo>
                  <a:pt x="183505" y="101203"/>
                  <a:pt x="187896" y="98189"/>
                  <a:pt x="189681" y="93650"/>
                </a:cubicBezTo>
                <a:cubicBezTo>
                  <a:pt x="191467" y="89111"/>
                  <a:pt x="190277" y="83902"/>
                  <a:pt x="186705" y="80590"/>
                </a:cubicBezTo>
                <a:lnTo>
                  <a:pt x="103361" y="3200"/>
                </a:lnTo>
                <a:close/>
                <a:moveTo>
                  <a:pt x="89297" y="119063"/>
                </a:moveTo>
                <a:lnTo>
                  <a:pt x="101203" y="119063"/>
                </a:lnTo>
                <a:cubicBezTo>
                  <a:pt x="111063" y="119063"/>
                  <a:pt x="119063" y="127062"/>
                  <a:pt x="119063" y="136922"/>
                </a:cubicBezTo>
                <a:lnTo>
                  <a:pt x="119063" y="172641"/>
                </a:lnTo>
                <a:lnTo>
                  <a:pt x="71438" y="172641"/>
                </a:lnTo>
                <a:lnTo>
                  <a:pt x="71438" y="136922"/>
                </a:lnTo>
                <a:cubicBezTo>
                  <a:pt x="71438" y="127062"/>
                  <a:pt x="79437" y="119063"/>
                  <a:pt x="89297" y="119063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" name="Text 5"/>
          <p:cNvSpPr/>
          <p:nvPr/>
        </p:nvSpPr>
        <p:spPr>
          <a:xfrm>
            <a:off x="847725" y="1485900"/>
            <a:ext cx="5038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Definición Operativa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09600" y="1866900"/>
            <a:ext cx="5257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Housing First no es un recurso de alojamiento temporal.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Es un modelo de intervención integral que combina: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9600" y="2476500"/>
            <a:ext cx="142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49796" y="2476500"/>
            <a:ext cx="51149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Acceso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inmediato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a vivienda normalizada en el mercado (scattered site housing)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9600" y="3009900"/>
            <a:ext cx="142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49796" y="3009900"/>
            <a:ext cx="3324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Separación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entre el alojamiento y los tratamientos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09600" y="3314700"/>
            <a:ext cx="142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49796" y="3314700"/>
            <a:ext cx="3267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Apoyo psicosocial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proporcional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a las necesidades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09600" y="3619500"/>
            <a:ext cx="142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49796" y="3619500"/>
            <a:ext cx="2733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Respeto absoluto a la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autodeterminación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00050" y="4229100"/>
            <a:ext cx="5581650" cy="876300"/>
          </a:xfrm>
          <a:custGeom>
            <a:avLst/>
            <a:gdLst/>
            <a:ahLst/>
            <a:cxnLst/>
            <a:rect l="l" t="t" r="r" b="b"/>
            <a:pathLst>
              <a:path w="5581650" h="876300">
                <a:moveTo>
                  <a:pt x="0" y="0"/>
                </a:moveTo>
                <a:lnTo>
                  <a:pt x="5581650" y="0"/>
                </a:lnTo>
                <a:lnTo>
                  <a:pt x="5581650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8" name="Shape 16"/>
          <p:cNvSpPr/>
          <p:nvPr/>
        </p:nvSpPr>
        <p:spPr>
          <a:xfrm>
            <a:off x="400050" y="4229100"/>
            <a:ext cx="38100" cy="876300"/>
          </a:xfrm>
          <a:custGeom>
            <a:avLst/>
            <a:gdLst/>
            <a:ahLst/>
            <a:cxnLst/>
            <a:rect l="l" t="t" r="r" b="b"/>
            <a:pathLst>
              <a:path w="38100" h="876300">
                <a:moveTo>
                  <a:pt x="0" y="0"/>
                </a:moveTo>
                <a:lnTo>
                  <a:pt x="38100" y="0"/>
                </a:lnTo>
                <a:lnTo>
                  <a:pt x="38100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9" name="Text 17"/>
          <p:cNvSpPr/>
          <p:nvPr/>
        </p:nvSpPr>
        <p:spPr>
          <a:xfrm>
            <a:off x="609600" y="4419600"/>
            <a:ext cx="5257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"La vivienda es el punto de partida, no el destino ni la recompensa del proceso de rehabilitación."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222206" y="133350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07156" y="23812"/>
                </a:moveTo>
                <a:cubicBezTo>
                  <a:pt x="146596" y="23812"/>
                  <a:pt x="178594" y="55811"/>
                  <a:pt x="178594" y="95250"/>
                </a:cubicBezTo>
                <a:cubicBezTo>
                  <a:pt x="178594" y="134689"/>
                  <a:pt x="146596" y="166688"/>
                  <a:pt x="107156" y="166688"/>
                </a:cubicBezTo>
                <a:cubicBezTo>
                  <a:pt x="82897" y="166688"/>
                  <a:pt x="61429" y="154595"/>
                  <a:pt x="48518" y="136066"/>
                </a:cubicBezTo>
                <a:cubicBezTo>
                  <a:pt x="44760" y="130671"/>
                  <a:pt x="37319" y="129369"/>
                  <a:pt x="31924" y="133127"/>
                </a:cubicBezTo>
                <a:cubicBezTo>
                  <a:pt x="26529" y="136885"/>
                  <a:pt x="25226" y="144326"/>
                  <a:pt x="28984" y="149721"/>
                </a:cubicBezTo>
                <a:cubicBezTo>
                  <a:pt x="46174" y="174352"/>
                  <a:pt x="74786" y="190500"/>
                  <a:pt x="107156" y="190500"/>
                </a:cubicBezTo>
                <a:cubicBezTo>
                  <a:pt x="159767" y="190500"/>
                  <a:pt x="202406" y="147861"/>
                  <a:pt x="202406" y="95250"/>
                </a:cubicBezTo>
                <a:cubicBezTo>
                  <a:pt x="202406" y="42639"/>
                  <a:pt x="159767" y="0"/>
                  <a:pt x="107156" y="0"/>
                </a:cubicBezTo>
                <a:cubicBezTo>
                  <a:pt x="75270" y="0"/>
                  <a:pt x="47067" y="15664"/>
                  <a:pt x="29766" y="39700"/>
                </a:cubicBezTo>
                <a:lnTo>
                  <a:pt x="29766" y="29766"/>
                </a:lnTo>
                <a:cubicBezTo>
                  <a:pt x="29766" y="23180"/>
                  <a:pt x="24445" y="17859"/>
                  <a:pt x="17859" y="17859"/>
                </a:cubicBezTo>
                <a:cubicBezTo>
                  <a:pt x="11274" y="17859"/>
                  <a:pt x="5953" y="23180"/>
                  <a:pt x="5953" y="29766"/>
                </a:cubicBezTo>
                <a:lnTo>
                  <a:pt x="5953" y="71438"/>
                </a:lnTo>
                <a:cubicBezTo>
                  <a:pt x="5953" y="78023"/>
                  <a:pt x="11274" y="83344"/>
                  <a:pt x="17859" y="83344"/>
                </a:cubicBezTo>
                <a:lnTo>
                  <a:pt x="27012" y="83344"/>
                </a:lnTo>
                <a:cubicBezTo>
                  <a:pt x="27198" y="83344"/>
                  <a:pt x="27384" y="83344"/>
                  <a:pt x="27570" y="83344"/>
                </a:cubicBezTo>
                <a:lnTo>
                  <a:pt x="59568" y="83344"/>
                </a:lnTo>
                <a:cubicBezTo>
                  <a:pt x="66154" y="83344"/>
                  <a:pt x="71475" y="78023"/>
                  <a:pt x="71475" y="71438"/>
                </a:cubicBezTo>
                <a:cubicBezTo>
                  <a:pt x="71475" y="64852"/>
                  <a:pt x="66154" y="59531"/>
                  <a:pt x="59568" y="59531"/>
                </a:cubicBezTo>
                <a:lnTo>
                  <a:pt x="45318" y="59531"/>
                </a:lnTo>
                <a:cubicBezTo>
                  <a:pt x="57634" y="38174"/>
                  <a:pt x="80739" y="23812"/>
                  <a:pt x="107156" y="23812"/>
                </a:cubicBezTo>
                <a:close/>
                <a:moveTo>
                  <a:pt x="116086" y="56555"/>
                </a:moveTo>
                <a:cubicBezTo>
                  <a:pt x="116086" y="51606"/>
                  <a:pt x="112105" y="47625"/>
                  <a:pt x="107156" y="47625"/>
                </a:cubicBezTo>
                <a:cubicBezTo>
                  <a:pt x="102208" y="47625"/>
                  <a:pt x="98227" y="51606"/>
                  <a:pt x="98227" y="56555"/>
                </a:cubicBezTo>
                <a:lnTo>
                  <a:pt x="98227" y="95250"/>
                </a:lnTo>
                <a:cubicBezTo>
                  <a:pt x="98227" y="97631"/>
                  <a:pt x="99157" y="99901"/>
                  <a:pt x="100831" y="101575"/>
                </a:cubicBezTo>
                <a:lnTo>
                  <a:pt x="127620" y="128364"/>
                </a:lnTo>
                <a:cubicBezTo>
                  <a:pt x="131118" y="131862"/>
                  <a:pt x="136773" y="131862"/>
                  <a:pt x="140233" y="128364"/>
                </a:cubicBezTo>
                <a:cubicBezTo>
                  <a:pt x="143694" y="124867"/>
                  <a:pt x="143731" y="119211"/>
                  <a:pt x="140233" y="115751"/>
                </a:cubicBezTo>
                <a:lnTo>
                  <a:pt x="116049" y="91567"/>
                </a:lnTo>
                <a:lnTo>
                  <a:pt x="116049" y="56555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1" name="Text 19"/>
          <p:cNvSpPr/>
          <p:nvPr/>
        </p:nvSpPr>
        <p:spPr>
          <a:xfrm>
            <a:off x="6448425" y="1295400"/>
            <a:ext cx="5457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Origen del Modelo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210300" y="1676400"/>
            <a:ext cx="5676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Sam Tsemberis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, psicólogo clínico de origen griego afincado en Nueva York, fundó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Pathways to Housing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en 1992.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210300" y="2286000"/>
            <a:ext cx="56769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 trabajo nació de la observación directa en las calles de Manhattan de personas con enfermedad mental grave que rechazaban sistemáticamente los recursos convencionales.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210300" y="3219450"/>
            <a:ext cx="5600700" cy="2743200"/>
          </a:xfrm>
          <a:custGeom>
            <a:avLst/>
            <a:gdLst/>
            <a:ahLst/>
            <a:cxnLst/>
            <a:rect l="l" t="t" r="r" b="b"/>
            <a:pathLst>
              <a:path w="5600700" h="2743200">
                <a:moveTo>
                  <a:pt x="0" y="0"/>
                </a:moveTo>
                <a:lnTo>
                  <a:pt x="5600700" y="0"/>
                </a:lnTo>
                <a:lnTo>
                  <a:pt x="56007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5" name="Text 23"/>
          <p:cNvSpPr/>
          <p:nvPr/>
        </p:nvSpPr>
        <p:spPr>
          <a:xfrm>
            <a:off x="6400800" y="3409950"/>
            <a:ext cx="5305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Expansión Internacional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400800" y="3790950"/>
            <a:ext cx="5295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Estados Unidos (1992):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Pathways to Housing — Retención 88%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400800" y="4095750"/>
            <a:ext cx="5295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Finlandia (2008):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PAAVO Programme — Reducción 24% sinhogarismo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400800" y="4400550"/>
            <a:ext cx="5295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Portugal (2009):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Casas Primeiro — Retención 79%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00800" y="4705350"/>
            <a:ext cx="5295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Francia (2011):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Un Chez Soi d'abord — 350 personas en 4 ciudades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400800" y="5010150"/>
            <a:ext cx="5295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Dinamarca (2009):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Piloto nacional — Retención 94%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400800" y="5314950"/>
            <a:ext cx="52959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España (2014):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Proyecto Hábitat — Primer programa HF con evaluación experimental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1.2 EVIDENCIA CIENTÍFICA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Resultados y Eficiencia Económica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4813" y="13335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Text 3"/>
          <p:cNvSpPr/>
          <p:nvPr/>
        </p:nvSpPr>
        <p:spPr>
          <a:xfrm>
            <a:off x="619125" y="1295400"/>
            <a:ext cx="5457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Tasas de Retención en Vivienda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1000" y="1752600"/>
            <a:ext cx="962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Housing First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612904" y="1714500"/>
            <a:ext cx="4857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85%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81000" y="2095500"/>
            <a:ext cx="5600700" cy="152400"/>
          </a:xfrm>
          <a:custGeom>
            <a:avLst/>
            <a:gdLst/>
            <a:ahLst/>
            <a:cxnLst/>
            <a:rect l="l" t="t" r="r" b="b"/>
            <a:pathLst>
              <a:path w="5600700" h="152400">
                <a:moveTo>
                  <a:pt x="76200" y="0"/>
                </a:moveTo>
                <a:lnTo>
                  <a:pt x="5524500" y="0"/>
                </a:lnTo>
                <a:cubicBezTo>
                  <a:pt x="5566556" y="0"/>
                  <a:pt x="5600700" y="34144"/>
                  <a:pt x="5600700" y="76200"/>
                </a:cubicBezTo>
                <a:lnTo>
                  <a:pt x="5600700" y="76200"/>
                </a:lnTo>
                <a:cubicBezTo>
                  <a:pt x="5600700" y="118256"/>
                  <a:pt x="5566556" y="152400"/>
                  <a:pt x="55245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9" name="Shape 7"/>
          <p:cNvSpPr/>
          <p:nvPr/>
        </p:nvSpPr>
        <p:spPr>
          <a:xfrm>
            <a:off x="381000" y="2095500"/>
            <a:ext cx="4762500" cy="152400"/>
          </a:xfrm>
          <a:custGeom>
            <a:avLst/>
            <a:gdLst/>
            <a:ahLst/>
            <a:cxnLst/>
            <a:rect l="l" t="t" r="r" b="b"/>
            <a:pathLst>
              <a:path w="4762500" h="152400">
                <a:moveTo>
                  <a:pt x="76200" y="0"/>
                </a:moveTo>
                <a:lnTo>
                  <a:pt x="4686300" y="0"/>
                </a:lnTo>
                <a:cubicBezTo>
                  <a:pt x="4728356" y="0"/>
                  <a:pt x="4762500" y="34144"/>
                  <a:pt x="4762500" y="76200"/>
                </a:cubicBezTo>
                <a:lnTo>
                  <a:pt x="4762500" y="76200"/>
                </a:lnTo>
                <a:cubicBezTo>
                  <a:pt x="4762500" y="118256"/>
                  <a:pt x="4728356" y="152400"/>
                  <a:pt x="46863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0" name="Text 8"/>
          <p:cNvSpPr/>
          <p:nvPr/>
        </p:nvSpPr>
        <p:spPr>
          <a:xfrm>
            <a:off x="381000" y="2438400"/>
            <a:ext cx="1552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Modelo Convencional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575697" y="2400300"/>
            <a:ext cx="5238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47%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1000" y="2781300"/>
            <a:ext cx="5600700" cy="152400"/>
          </a:xfrm>
          <a:custGeom>
            <a:avLst/>
            <a:gdLst/>
            <a:ahLst/>
            <a:cxnLst/>
            <a:rect l="l" t="t" r="r" b="b"/>
            <a:pathLst>
              <a:path w="5600700" h="152400">
                <a:moveTo>
                  <a:pt x="76200" y="0"/>
                </a:moveTo>
                <a:lnTo>
                  <a:pt x="5524500" y="0"/>
                </a:lnTo>
                <a:cubicBezTo>
                  <a:pt x="5566556" y="0"/>
                  <a:pt x="5600700" y="34144"/>
                  <a:pt x="5600700" y="76200"/>
                </a:cubicBezTo>
                <a:lnTo>
                  <a:pt x="5600700" y="76200"/>
                </a:lnTo>
                <a:cubicBezTo>
                  <a:pt x="5600700" y="118256"/>
                  <a:pt x="5566556" y="152400"/>
                  <a:pt x="55245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13" name="Shape 11"/>
          <p:cNvSpPr/>
          <p:nvPr/>
        </p:nvSpPr>
        <p:spPr>
          <a:xfrm>
            <a:off x="381000" y="2781300"/>
            <a:ext cx="2628900" cy="152400"/>
          </a:xfrm>
          <a:custGeom>
            <a:avLst/>
            <a:gdLst/>
            <a:ahLst/>
            <a:cxnLst/>
            <a:rect l="l" t="t" r="r" b="b"/>
            <a:pathLst>
              <a:path w="2628900" h="152400">
                <a:moveTo>
                  <a:pt x="76200" y="0"/>
                </a:moveTo>
                <a:lnTo>
                  <a:pt x="2552700" y="0"/>
                </a:lnTo>
                <a:cubicBezTo>
                  <a:pt x="2594756" y="0"/>
                  <a:pt x="2628900" y="34144"/>
                  <a:pt x="2628900" y="76200"/>
                </a:cubicBezTo>
                <a:lnTo>
                  <a:pt x="2628900" y="76200"/>
                </a:lnTo>
                <a:cubicBezTo>
                  <a:pt x="2628900" y="118256"/>
                  <a:pt x="2594756" y="152400"/>
                  <a:pt x="25527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B7280"/>
          </a:solidFill>
          <a:ln/>
        </p:spPr>
      </p:sp>
      <p:sp>
        <p:nvSpPr>
          <p:cNvPr id="14" name="Text 12"/>
          <p:cNvSpPr/>
          <p:nvPr/>
        </p:nvSpPr>
        <p:spPr>
          <a:xfrm>
            <a:off x="381000" y="3048000"/>
            <a:ext cx="5676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Datos de estudios experimentales con asignación aleatoria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1000" y="3467100"/>
            <a:ext cx="5600700" cy="2362200"/>
          </a:xfrm>
          <a:custGeom>
            <a:avLst/>
            <a:gdLst/>
            <a:ahLst/>
            <a:cxnLst/>
            <a:rect l="l" t="t" r="r" b="b"/>
            <a:pathLst>
              <a:path w="5600700" h="2362200">
                <a:moveTo>
                  <a:pt x="0" y="0"/>
                </a:moveTo>
                <a:lnTo>
                  <a:pt x="5600700" y="0"/>
                </a:lnTo>
                <a:lnTo>
                  <a:pt x="5600700" y="2362200"/>
                </a:lnTo>
                <a:lnTo>
                  <a:pt x="0" y="23622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6" name="Text 14"/>
          <p:cNvSpPr/>
          <p:nvPr/>
        </p:nvSpPr>
        <p:spPr>
          <a:xfrm>
            <a:off x="571500" y="3657600"/>
            <a:ext cx="5305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Proyecto Hábitat (España) — Resultados a 24 meses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71500" y="4076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82689" y="2560"/>
                </a:moveTo>
                <a:cubicBezTo>
                  <a:pt x="79028" y="-833"/>
                  <a:pt x="73372" y="-833"/>
                  <a:pt x="69741" y="2560"/>
                </a:cubicBezTo>
                <a:lnTo>
                  <a:pt x="3066" y="64472"/>
                </a:lnTo>
                <a:cubicBezTo>
                  <a:pt x="208" y="67151"/>
                  <a:pt x="-744" y="71289"/>
                  <a:pt x="685" y="74920"/>
                </a:cubicBezTo>
                <a:cubicBezTo>
                  <a:pt x="2113" y="78551"/>
                  <a:pt x="5596" y="80962"/>
                  <a:pt x="9525" y="80962"/>
                </a:cubicBezTo>
                <a:lnTo>
                  <a:pt x="14288" y="80962"/>
                </a:lnTo>
                <a:lnTo>
                  <a:pt x="14288" y="133350"/>
                </a:lnTo>
                <a:cubicBezTo>
                  <a:pt x="14288" y="143857"/>
                  <a:pt x="22830" y="152400"/>
                  <a:pt x="33338" y="152400"/>
                </a:cubicBezTo>
                <a:lnTo>
                  <a:pt x="119062" y="152400"/>
                </a:lnTo>
                <a:cubicBezTo>
                  <a:pt x="129570" y="152400"/>
                  <a:pt x="138113" y="143857"/>
                  <a:pt x="138113" y="133350"/>
                </a:cubicBezTo>
                <a:lnTo>
                  <a:pt x="138113" y="80962"/>
                </a:lnTo>
                <a:lnTo>
                  <a:pt x="142875" y="80962"/>
                </a:lnTo>
                <a:cubicBezTo>
                  <a:pt x="146804" y="80962"/>
                  <a:pt x="150316" y="78551"/>
                  <a:pt x="151745" y="74920"/>
                </a:cubicBezTo>
                <a:cubicBezTo>
                  <a:pt x="153174" y="71289"/>
                  <a:pt x="152221" y="67121"/>
                  <a:pt x="149364" y="64472"/>
                </a:cubicBezTo>
                <a:lnTo>
                  <a:pt x="82689" y="2560"/>
                </a:lnTo>
                <a:close/>
                <a:moveTo>
                  <a:pt x="71438" y="95250"/>
                </a:moveTo>
                <a:lnTo>
                  <a:pt x="80962" y="95250"/>
                </a:lnTo>
                <a:cubicBezTo>
                  <a:pt x="88850" y="95250"/>
                  <a:pt x="95250" y="101650"/>
                  <a:pt x="95250" y="109537"/>
                </a:cubicBezTo>
                <a:lnTo>
                  <a:pt x="95250" y="138113"/>
                </a:lnTo>
                <a:lnTo>
                  <a:pt x="57150" y="138113"/>
                </a:lnTo>
                <a:lnTo>
                  <a:pt x="57150" y="109537"/>
                </a:lnTo>
                <a:cubicBezTo>
                  <a:pt x="57150" y="101650"/>
                  <a:pt x="63550" y="95250"/>
                  <a:pt x="71438" y="9525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8" name="Text 16"/>
          <p:cNvSpPr/>
          <p:nvPr/>
        </p:nvSpPr>
        <p:spPr>
          <a:xfrm>
            <a:off x="797421" y="4038600"/>
            <a:ext cx="2400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Alojamiento: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85% mantienen vivienda estable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233738" y="4076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77569" y="0"/>
                  <a:pt x="78938" y="298"/>
                  <a:pt x="80189" y="863"/>
                </a:cubicBezTo>
                <a:lnTo>
                  <a:pt x="136267" y="24646"/>
                </a:lnTo>
                <a:cubicBezTo>
                  <a:pt x="142815" y="27414"/>
                  <a:pt x="147697" y="33873"/>
                  <a:pt x="147667" y="41672"/>
                </a:cubicBezTo>
                <a:cubicBezTo>
                  <a:pt x="147518" y="71199"/>
                  <a:pt x="135374" y="125224"/>
                  <a:pt x="84088" y="149781"/>
                </a:cubicBezTo>
                <a:cubicBezTo>
                  <a:pt x="79117" y="152162"/>
                  <a:pt x="73343" y="152162"/>
                  <a:pt x="68372" y="149781"/>
                </a:cubicBezTo>
                <a:cubicBezTo>
                  <a:pt x="17056" y="125224"/>
                  <a:pt x="4941" y="71199"/>
                  <a:pt x="4792" y="41672"/>
                </a:cubicBezTo>
                <a:cubicBezTo>
                  <a:pt x="4762" y="33873"/>
                  <a:pt x="9644" y="27414"/>
                  <a:pt x="16192" y="24646"/>
                </a:cubicBezTo>
                <a:lnTo>
                  <a:pt x="72241" y="863"/>
                </a:lnTo>
                <a:cubicBezTo>
                  <a:pt x="73491" y="298"/>
                  <a:pt x="74831" y="0"/>
                  <a:pt x="76200" y="0"/>
                </a:cubicBezTo>
                <a:close/>
                <a:moveTo>
                  <a:pt x="76200" y="19883"/>
                </a:moveTo>
                <a:lnTo>
                  <a:pt x="76200" y="132427"/>
                </a:lnTo>
                <a:cubicBezTo>
                  <a:pt x="117277" y="112544"/>
                  <a:pt x="128320" y="68491"/>
                  <a:pt x="128588" y="42118"/>
                </a:cubicBezTo>
                <a:lnTo>
                  <a:pt x="76200" y="19913"/>
                </a:lnTo>
                <a:lnTo>
                  <a:pt x="76200" y="19913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0" name="Text 18"/>
          <p:cNvSpPr/>
          <p:nvPr/>
        </p:nvSpPr>
        <p:spPr>
          <a:xfrm>
            <a:off x="3455491" y="4038600"/>
            <a:ext cx="24098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Seguridad: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Reducción significativa victimización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66738" y="4648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32117"/>
                </a:moveTo>
                <a:lnTo>
                  <a:pt x="71735" y="25926"/>
                </a:lnTo>
                <a:cubicBezTo>
                  <a:pt x="64294" y="15627"/>
                  <a:pt x="52358" y="9525"/>
                  <a:pt x="39618" y="9525"/>
                </a:cubicBezTo>
                <a:cubicBezTo>
                  <a:pt x="17740" y="9525"/>
                  <a:pt x="0" y="27265"/>
                  <a:pt x="0" y="49143"/>
                </a:cubicBezTo>
                <a:lnTo>
                  <a:pt x="0" y="49917"/>
                </a:lnTo>
                <a:cubicBezTo>
                  <a:pt x="0" y="56942"/>
                  <a:pt x="1845" y="64204"/>
                  <a:pt x="4941" y="71438"/>
                </a:cubicBezTo>
                <a:lnTo>
                  <a:pt x="36493" y="71438"/>
                </a:lnTo>
                <a:cubicBezTo>
                  <a:pt x="37445" y="71438"/>
                  <a:pt x="38308" y="70872"/>
                  <a:pt x="38695" y="69979"/>
                </a:cubicBezTo>
                <a:lnTo>
                  <a:pt x="48161" y="47268"/>
                </a:lnTo>
                <a:cubicBezTo>
                  <a:pt x="49262" y="44648"/>
                  <a:pt x="51822" y="42922"/>
                  <a:pt x="54650" y="42863"/>
                </a:cubicBezTo>
                <a:cubicBezTo>
                  <a:pt x="57477" y="42803"/>
                  <a:pt x="60097" y="44470"/>
                  <a:pt x="61258" y="47059"/>
                </a:cubicBezTo>
                <a:lnTo>
                  <a:pt x="76527" y="80962"/>
                </a:lnTo>
                <a:lnTo>
                  <a:pt x="88850" y="56317"/>
                </a:lnTo>
                <a:cubicBezTo>
                  <a:pt x="90071" y="53906"/>
                  <a:pt x="92541" y="52358"/>
                  <a:pt x="95250" y="52358"/>
                </a:cubicBezTo>
                <a:cubicBezTo>
                  <a:pt x="97959" y="52358"/>
                  <a:pt x="100429" y="53876"/>
                  <a:pt x="101650" y="56317"/>
                </a:cubicBezTo>
                <a:lnTo>
                  <a:pt x="108555" y="70098"/>
                </a:lnTo>
                <a:cubicBezTo>
                  <a:pt x="108972" y="70902"/>
                  <a:pt x="109776" y="71408"/>
                  <a:pt x="110698" y="71408"/>
                </a:cubicBezTo>
                <a:lnTo>
                  <a:pt x="147489" y="71408"/>
                </a:lnTo>
                <a:cubicBezTo>
                  <a:pt x="150614" y="64175"/>
                  <a:pt x="152430" y="56912"/>
                  <a:pt x="152430" y="49887"/>
                </a:cubicBezTo>
                <a:lnTo>
                  <a:pt x="152430" y="49113"/>
                </a:lnTo>
                <a:cubicBezTo>
                  <a:pt x="152400" y="27265"/>
                  <a:pt x="134660" y="9525"/>
                  <a:pt x="112782" y="9525"/>
                </a:cubicBezTo>
                <a:cubicBezTo>
                  <a:pt x="100072" y="9525"/>
                  <a:pt x="88106" y="15627"/>
                  <a:pt x="80665" y="25926"/>
                </a:cubicBezTo>
                <a:lnTo>
                  <a:pt x="76200" y="32087"/>
                </a:lnTo>
                <a:close/>
                <a:moveTo>
                  <a:pt x="139779" y="85725"/>
                </a:moveTo>
                <a:lnTo>
                  <a:pt x="110669" y="85725"/>
                </a:lnTo>
                <a:cubicBezTo>
                  <a:pt x="104358" y="85725"/>
                  <a:pt x="98584" y="82153"/>
                  <a:pt x="95756" y="76498"/>
                </a:cubicBezTo>
                <a:lnTo>
                  <a:pt x="95250" y="75486"/>
                </a:lnTo>
                <a:lnTo>
                  <a:pt x="82600" y="100816"/>
                </a:lnTo>
                <a:cubicBezTo>
                  <a:pt x="81379" y="103287"/>
                  <a:pt x="78819" y="104835"/>
                  <a:pt x="76051" y="104775"/>
                </a:cubicBezTo>
                <a:cubicBezTo>
                  <a:pt x="73283" y="104715"/>
                  <a:pt x="70812" y="103078"/>
                  <a:pt x="69681" y="100578"/>
                </a:cubicBezTo>
                <a:lnTo>
                  <a:pt x="55007" y="67985"/>
                </a:lnTo>
                <a:lnTo>
                  <a:pt x="51881" y="75486"/>
                </a:lnTo>
                <a:cubicBezTo>
                  <a:pt x="49292" y="81707"/>
                  <a:pt x="43220" y="85755"/>
                  <a:pt x="36493" y="85755"/>
                </a:cubicBezTo>
                <a:lnTo>
                  <a:pt x="12621" y="85755"/>
                </a:lnTo>
                <a:cubicBezTo>
                  <a:pt x="26670" y="107722"/>
                  <a:pt x="49232" y="127933"/>
                  <a:pt x="63341" y="138708"/>
                </a:cubicBezTo>
                <a:cubicBezTo>
                  <a:pt x="67032" y="141506"/>
                  <a:pt x="71557" y="142905"/>
                  <a:pt x="76170" y="142905"/>
                </a:cubicBezTo>
                <a:cubicBezTo>
                  <a:pt x="80784" y="142905"/>
                  <a:pt x="85338" y="141536"/>
                  <a:pt x="88999" y="138708"/>
                </a:cubicBezTo>
                <a:cubicBezTo>
                  <a:pt x="103168" y="127903"/>
                  <a:pt x="125730" y="107692"/>
                  <a:pt x="139779" y="8572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2" name="Text 20"/>
          <p:cNvSpPr/>
          <p:nvPr/>
        </p:nvSpPr>
        <p:spPr>
          <a:xfrm>
            <a:off x="785813" y="4610100"/>
            <a:ext cx="24193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Salud: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Mejoras en GHQ, 89% con tarjeta sanitaria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224213" y="4648200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95250" y="4763"/>
                </a:moveTo>
                <a:cubicBezTo>
                  <a:pt x="112335" y="4763"/>
                  <a:pt x="126206" y="18634"/>
                  <a:pt x="126206" y="35719"/>
                </a:cubicBezTo>
                <a:cubicBezTo>
                  <a:pt x="126206" y="52804"/>
                  <a:pt x="112335" y="66675"/>
                  <a:pt x="95250" y="66675"/>
                </a:cubicBezTo>
                <a:cubicBezTo>
                  <a:pt x="78165" y="66675"/>
                  <a:pt x="64294" y="52804"/>
                  <a:pt x="64294" y="35719"/>
                </a:cubicBezTo>
                <a:cubicBezTo>
                  <a:pt x="64294" y="18634"/>
                  <a:pt x="78165" y="4763"/>
                  <a:pt x="95250" y="4763"/>
                </a:cubicBezTo>
                <a:close/>
                <a:moveTo>
                  <a:pt x="28575" y="26194"/>
                </a:moveTo>
                <a:cubicBezTo>
                  <a:pt x="40403" y="26194"/>
                  <a:pt x="50006" y="35797"/>
                  <a:pt x="50006" y="47625"/>
                </a:cubicBezTo>
                <a:cubicBezTo>
                  <a:pt x="50006" y="59453"/>
                  <a:pt x="40403" y="69056"/>
                  <a:pt x="28575" y="69056"/>
                </a:cubicBezTo>
                <a:cubicBezTo>
                  <a:pt x="16747" y="69056"/>
                  <a:pt x="7144" y="59453"/>
                  <a:pt x="7144" y="47625"/>
                </a:cubicBezTo>
                <a:cubicBezTo>
                  <a:pt x="7144" y="35797"/>
                  <a:pt x="16747" y="26194"/>
                  <a:pt x="28575" y="26194"/>
                </a:cubicBezTo>
                <a:close/>
                <a:moveTo>
                  <a:pt x="0" y="123825"/>
                </a:moveTo>
                <a:cubicBezTo>
                  <a:pt x="0" y="102781"/>
                  <a:pt x="17056" y="85725"/>
                  <a:pt x="38100" y="85725"/>
                </a:cubicBezTo>
                <a:cubicBezTo>
                  <a:pt x="41910" y="85725"/>
                  <a:pt x="45601" y="86291"/>
                  <a:pt x="49084" y="87332"/>
                </a:cubicBezTo>
                <a:cubicBezTo>
                  <a:pt x="39291" y="98286"/>
                  <a:pt x="33338" y="112752"/>
                  <a:pt x="33338" y="128588"/>
                </a:cubicBezTo>
                <a:lnTo>
                  <a:pt x="33338" y="133350"/>
                </a:lnTo>
                <a:cubicBezTo>
                  <a:pt x="33338" y="136743"/>
                  <a:pt x="34052" y="139958"/>
                  <a:pt x="35332" y="142875"/>
                </a:cubicBezTo>
                <a:lnTo>
                  <a:pt x="9525" y="142875"/>
                </a:lnTo>
                <a:cubicBezTo>
                  <a:pt x="4256" y="142875"/>
                  <a:pt x="0" y="138619"/>
                  <a:pt x="0" y="133350"/>
                </a:cubicBezTo>
                <a:lnTo>
                  <a:pt x="0" y="123825"/>
                </a:lnTo>
                <a:close/>
                <a:moveTo>
                  <a:pt x="155168" y="142875"/>
                </a:moveTo>
                <a:cubicBezTo>
                  <a:pt x="156448" y="139958"/>
                  <a:pt x="157163" y="136743"/>
                  <a:pt x="157163" y="133350"/>
                </a:cubicBezTo>
                <a:lnTo>
                  <a:pt x="157163" y="128588"/>
                </a:lnTo>
                <a:cubicBezTo>
                  <a:pt x="157163" y="112752"/>
                  <a:pt x="151209" y="98286"/>
                  <a:pt x="141416" y="87332"/>
                </a:cubicBezTo>
                <a:cubicBezTo>
                  <a:pt x="144899" y="86291"/>
                  <a:pt x="148590" y="85725"/>
                  <a:pt x="152400" y="85725"/>
                </a:cubicBezTo>
                <a:cubicBezTo>
                  <a:pt x="173444" y="85725"/>
                  <a:pt x="190500" y="102781"/>
                  <a:pt x="190500" y="123825"/>
                </a:cubicBezTo>
                <a:lnTo>
                  <a:pt x="190500" y="133350"/>
                </a:lnTo>
                <a:cubicBezTo>
                  <a:pt x="190500" y="138619"/>
                  <a:pt x="186244" y="142875"/>
                  <a:pt x="180975" y="142875"/>
                </a:cubicBezTo>
                <a:lnTo>
                  <a:pt x="155168" y="142875"/>
                </a:lnTo>
                <a:close/>
                <a:moveTo>
                  <a:pt x="140494" y="47625"/>
                </a:moveTo>
                <a:cubicBezTo>
                  <a:pt x="140494" y="35797"/>
                  <a:pt x="150097" y="26194"/>
                  <a:pt x="161925" y="26194"/>
                </a:cubicBezTo>
                <a:cubicBezTo>
                  <a:pt x="173753" y="26194"/>
                  <a:pt x="183356" y="35797"/>
                  <a:pt x="183356" y="47625"/>
                </a:cubicBezTo>
                <a:cubicBezTo>
                  <a:pt x="183356" y="59453"/>
                  <a:pt x="173753" y="69056"/>
                  <a:pt x="161925" y="69056"/>
                </a:cubicBezTo>
                <a:cubicBezTo>
                  <a:pt x="150097" y="69056"/>
                  <a:pt x="140494" y="59453"/>
                  <a:pt x="140494" y="47625"/>
                </a:cubicBezTo>
                <a:close/>
                <a:moveTo>
                  <a:pt x="47625" y="128588"/>
                </a:moveTo>
                <a:cubicBezTo>
                  <a:pt x="47625" y="102275"/>
                  <a:pt x="68937" y="80962"/>
                  <a:pt x="95250" y="80962"/>
                </a:cubicBezTo>
                <a:cubicBezTo>
                  <a:pt x="121563" y="80962"/>
                  <a:pt x="142875" y="102275"/>
                  <a:pt x="142875" y="128588"/>
                </a:cubicBezTo>
                <a:lnTo>
                  <a:pt x="142875" y="133350"/>
                </a:lnTo>
                <a:cubicBezTo>
                  <a:pt x="142875" y="138619"/>
                  <a:pt x="138619" y="142875"/>
                  <a:pt x="133350" y="142875"/>
                </a:cubicBezTo>
                <a:lnTo>
                  <a:pt x="57150" y="142875"/>
                </a:lnTo>
                <a:cubicBezTo>
                  <a:pt x="51881" y="142875"/>
                  <a:pt x="47625" y="138619"/>
                  <a:pt x="47625" y="133350"/>
                </a:cubicBezTo>
                <a:lnTo>
                  <a:pt x="47625" y="128588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4" name="Text 22"/>
          <p:cNvSpPr/>
          <p:nvPr/>
        </p:nvSpPr>
        <p:spPr>
          <a:xfrm>
            <a:off x="3478857" y="4610100"/>
            <a:ext cx="23907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Relaciones: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46% contacto regular familiar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61975" y="5219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8100" y="28575"/>
                </a:moveTo>
                <a:lnTo>
                  <a:pt x="38100" y="23813"/>
                </a:lnTo>
                <a:cubicBezTo>
                  <a:pt x="38100" y="10656"/>
                  <a:pt x="63698" y="0"/>
                  <a:pt x="95250" y="0"/>
                </a:cubicBezTo>
                <a:cubicBezTo>
                  <a:pt x="126802" y="0"/>
                  <a:pt x="152400" y="10656"/>
                  <a:pt x="152400" y="23813"/>
                </a:cubicBezTo>
                <a:lnTo>
                  <a:pt x="152400" y="28575"/>
                </a:lnTo>
                <a:cubicBezTo>
                  <a:pt x="152400" y="37683"/>
                  <a:pt x="140107" y="45601"/>
                  <a:pt x="122039" y="49619"/>
                </a:cubicBezTo>
                <a:cubicBezTo>
                  <a:pt x="121325" y="48786"/>
                  <a:pt x="120581" y="47982"/>
                  <a:pt x="119836" y="47238"/>
                </a:cubicBezTo>
                <a:cubicBezTo>
                  <a:pt x="115223" y="42684"/>
                  <a:pt x="109270" y="39231"/>
                  <a:pt x="103049" y="36671"/>
                </a:cubicBezTo>
                <a:cubicBezTo>
                  <a:pt x="90577" y="31462"/>
                  <a:pt x="74325" y="28605"/>
                  <a:pt x="57150" y="28605"/>
                </a:cubicBezTo>
                <a:cubicBezTo>
                  <a:pt x="50631" y="28605"/>
                  <a:pt x="44261" y="29021"/>
                  <a:pt x="38160" y="29825"/>
                </a:cubicBezTo>
                <a:cubicBezTo>
                  <a:pt x="38100" y="29438"/>
                  <a:pt x="38100" y="29021"/>
                  <a:pt x="38100" y="28605"/>
                </a:cubicBezTo>
                <a:close/>
                <a:moveTo>
                  <a:pt x="128588" y="105073"/>
                </a:moveTo>
                <a:lnTo>
                  <a:pt x="128588" y="91321"/>
                </a:lnTo>
                <a:cubicBezTo>
                  <a:pt x="133082" y="90160"/>
                  <a:pt x="137309" y="88791"/>
                  <a:pt x="141149" y="87184"/>
                </a:cubicBezTo>
                <a:cubicBezTo>
                  <a:pt x="145078" y="85546"/>
                  <a:pt x="148917" y="83552"/>
                  <a:pt x="152400" y="81141"/>
                </a:cubicBezTo>
                <a:lnTo>
                  <a:pt x="152400" y="85725"/>
                </a:lnTo>
                <a:cubicBezTo>
                  <a:pt x="152400" y="93702"/>
                  <a:pt x="143024" y="100757"/>
                  <a:pt x="128588" y="105073"/>
                </a:cubicBezTo>
                <a:close/>
                <a:moveTo>
                  <a:pt x="128588" y="76498"/>
                </a:moveTo>
                <a:lnTo>
                  <a:pt x="128588" y="66675"/>
                </a:lnTo>
                <a:cubicBezTo>
                  <a:pt x="128588" y="65336"/>
                  <a:pt x="128468" y="64056"/>
                  <a:pt x="128290" y="62805"/>
                </a:cubicBezTo>
                <a:cubicBezTo>
                  <a:pt x="132904" y="61645"/>
                  <a:pt x="137220" y="60246"/>
                  <a:pt x="141149" y="58579"/>
                </a:cubicBezTo>
                <a:cubicBezTo>
                  <a:pt x="145078" y="56912"/>
                  <a:pt x="148917" y="54947"/>
                  <a:pt x="152400" y="52536"/>
                </a:cubicBezTo>
                <a:lnTo>
                  <a:pt x="152400" y="57120"/>
                </a:lnTo>
                <a:cubicBezTo>
                  <a:pt x="152400" y="65097"/>
                  <a:pt x="143024" y="72152"/>
                  <a:pt x="128588" y="76468"/>
                </a:cubicBezTo>
                <a:close/>
                <a:moveTo>
                  <a:pt x="0" y="71438"/>
                </a:moveTo>
                <a:lnTo>
                  <a:pt x="0" y="66675"/>
                </a:lnTo>
                <a:cubicBezTo>
                  <a:pt x="0" y="53519"/>
                  <a:pt x="25598" y="42863"/>
                  <a:pt x="57150" y="42863"/>
                </a:cubicBezTo>
                <a:cubicBezTo>
                  <a:pt x="88702" y="42863"/>
                  <a:pt x="114300" y="53519"/>
                  <a:pt x="114300" y="66675"/>
                </a:cubicBezTo>
                <a:lnTo>
                  <a:pt x="114300" y="71438"/>
                </a:lnTo>
                <a:cubicBezTo>
                  <a:pt x="114300" y="84594"/>
                  <a:pt x="88702" y="95250"/>
                  <a:pt x="57150" y="95250"/>
                </a:cubicBezTo>
                <a:cubicBezTo>
                  <a:pt x="25598" y="95250"/>
                  <a:pt x="0" y="84594"/>
                  <a:pt x="0" y="71438"/>
                </a:cubicBezTo>
                <a:close/>
                <a:moveTo>
                  <a:pt x="114300" y="100013"/>
                </a:moveTo>
                <a:cubicBezTo>
                  <a:pt x="114300" y="113169"/>
                  <a:pt x="88702" y="123825"/>
                  <a:pt x="57150" y="123825"/>
                </a:cubicBezTo>
                <a:cubicBezTo>
                  <a:pt x="25598" y="123825"/>
                  <a:pt x="0" y="113169"/>
                  <a:pt x="0" y="100013"/>
                </a:cubicBezTo>
                <a:lnTo>
                  <a:pt x="0" y="95429"/>
                </a:lnTo>
                <a:cubicBezTo>
                  <a:pt x="3453" y="97840"/>
                  <a:pt x="7293" y="99804"/>
                  <a:pt x="11251" y="101471"/>
                </a:cubicBezTo>
                <a:cubicBezTo>
                  <a:pt x="23723" y="106680"/>
                  <a:pt x="39975" y="109538"/>
                  <a:pt x="57150" y="109538"/>
                </a:cubicBezTo>
                <a:cubicBezTo>
                  <a:pt x="74325" y="109538"/>
                  <a:pt x="90577" y="106650"/>
                  <a:pt x="103049" y="101471"/>
                </a:cubicBezTo>
                <a:cubicBezTo>
                  <a:pt x="106978" y="99834"/>
                  <a:pt x="110817" y="97840"/>
                  <a:pt x="114300" y="95429"/>
                </a:cubicBezTo>
                <a:lnTo>
                  <a:pt x="114300" y="100013"/>
                </a:lnTo>
                <a:close/>
                <a:moveTo>
                  <a:pt x="114300" y="124004"/>
                </a:moveTo>
                <a:lnTo>
                  <a:pt x="114300" y="128588"/>
                </a:lnTo>
                <a:cubicBezTo>
                  <a:pt x="114300" y="141744"/>
                  <a:pt x="88702" y="152400"/>
                  <a:pt x="57150" y="152400"/>
                </a:cubicBezTo>
                <a:cubicBezTo>
                  <a:pt x="25598" y="152400"/>
                  <a:pt x="0" y="141744"/>
                  <a:pt x="0" y="128588"/>
                </a:cubicBezTo>
                <a:lnTo>
                  <a:pt x="0" y="124004"/>
                </a:lnTo>
                <a:cubicBezTo>
                  <a:pt x="3453" y="126415"/>
                  <a:pt x="7293" y="128379"/>
                  <a:pt x="11251" y="130046"/>
                </a:cubicBezTo>
                <a:cubicBezTo>
                  <a:pt x="23723" y="135255"/>
                  <a:pt x="39975" y="138113"/>
                  <a:pt x="57150" y="138113"/>
                </a:cubicBezTo>
                <a:cubicBezTo>
                  <a:pt x="74325" y="138113"/>
                  <a:pt x="90577" y="135225"/>
                  <a:pt x="103049" y="130046"/>
                </a:cubicBezTo>
                <a:cubicBezTo>
                  <a:pt x="106978" y="128409"/>
                  <a:pt x="110817" y="126415"/>
                  <a:pt x="114300" y="12400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6" name="Text 24"/>
          <p:cNvSpPr/>
          <p:nvPr/>
        </p:nvSpPr>
        <p:spPr>
          <a:xfrm>
            <a:off x="778669" y="5181600"/>
            <a:ext cx="24193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Economía: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Reducción mendicidad, más prestaciones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3228975" y="5219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49232" y="95816"/>
                </a:moveTo>
                <a:cubicBezTo>
                  <a:pt x="55305" y="104150"/>
                  <a:pt x="65127" y="109537"/>
                  <a:pt x="76200" y="109537"/>
                </a:cubicBezTo>
                <a:cubicBezTo>
                  <a:pt x="87273" y="109537"/>
                  <a:pt x="97095" y="104150"/>
                  <a:pt x="103168" y="95816"/>
                </a:cubicBezTo>
                <a:cubicBezTo>
                  <a:pt x="105489" y="92631"/>
                  <a:pt x="109954" y="91916"/>
                  <a:pt x="113139" y="94238"/>
                </a:cubicBezTo>
                <a:cubicBezTo>
                  <a:pt x="116324" y="96560"/>
                  <a:pt x="117038" y="101025"/>
                  <a:pt x="114717" y="104209"/>
                </a:cubicBezTo>
                <a:cubicBezTo>
                  <a:pt x="106055" y="116086"/>
                  <a:pt x="92035" y="123825"/>
                  <a:pt x="76200" y="123825"/>
                </a:cubicBezTo>
                <a:cubicBezTo>
                  <a:pt x="60365" y="123825"/>
                  <a:pt x="46345" y="116086"/>
                  <a:pt x="37683" y="104209"/>
                </a:cubicBezTo>
                <a:cubicBezTo>
                  <a:pt x="35362" y="101025"/>
                  <a:pt x="36076" y="96560"/>
                  <a:pt x="39261" y="94238"/>
                </a:cubicBezTo>
                <a:cubicBezTo>
                  <a:pt x="42446" y="91916"/>
                  <a:pt x="46911" y="92631"/>
                  <a:pt x="49232" y="95816"/>
                </a:cubicBezTo>
                <a:close/>
                <a:moveTo>
                  <a:pt x="42863" y="61912"/>
                </a:moveTo>
                <a:cubicBezTo>
                  <a:pt x="42863" y="56656"/>
                  <a:pt x="47131" y="52388"/>
                  <a:pt x="52388" y="52388"/>
                </a:cubicBezTo>
                <a:cubicBezTo>
                  <a:pt x="57644" y="52388"/>
                  <a:pt x="61912" y="56656"/>
                  <a:pt x="61912" y="61912"/>
                </a:cubicBezTo>
                <a:cubicBezTo>
                  <a:pt x="61912" y="67169"/>
                  <a:pt x="57644" y="71438"/>
                  <a:pt x="52388" y="71438"/>
                </a:cubicBezTo>
                <a:cubicBezTo>
                  <a:pt x="47131" y="71438"/>
                  <a:pt x="42863" y="67169"/>
                  <a:pt x="42863" y="61912"/>
                </a:cubicBezTo>
                <a:close/>
                <a:moveTo>
                  <a:pt x="100013" y="52388"/>
                </a:moveTo>
                <a:cubicBezTo>
                  <a:pt x="105269" y="52388"/>
                  <a:pt x="109537" y="56656"/>
                  <a:pt x="109537" y="61912"/>
                </a:cubicBezTo>
                <a:cubicBezTo>
                  <a:pt x="109537" y="67169"/>
                  <a:pt x="105269" y="71438"/>
                  <a:pt x="100013" y="71438"/>
                </a:cubicBezTo>
                <a:cubicBezTo>
                  <a:pt x="94756" y="71438"/>
                  <a:pt x="90488" y="67169"/>
                  <a:pt x="90488" y="61912"/>
                </a:cubicBezTo>
                <a:cubicBezTo>
                  <a:pt x="90488" y="56656"/>
                  <a:pt x="94756" y="52388"/>
                  <a:pt x="100013" y="52388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8" name="Text 26"/>
          <p:cNvSpPr/>
          <p:nvPr/>
        </p:nvSpPr>
        <p:spPr>
          <a:xfrm>
            <a:off x="3448943" y="5181600"/>
            <a:ext cx="24193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Satisfacción: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Aumento significativo calidad de vida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229350" y="1295400"/>
            <a:ext cx="5581650" cy="2552700"/>
          </a:xfrm>
          <a:custGeom>
            <a:avLst/>
            <a:gdLst/>
            <a:ahLst/>
            <a:cxnLst/>
            <a:rect l="l" t="t" r="r" b="b"/>
            <a:pathLst>
              <a:path w="5581650" h="2552700">
                <a:moveTo>
                  <a:pt x="0" y="0"/>
                </a:moveTo>
                <a:lnTo>
                  <a:pt x="5581650" y="0"/>
                </a:lnTo>
                <a:lnTo>
                  <a:pt x="5581650" y="2552700"/>
                </a:lnTo>
                <a:lnTo>
                  <a:pt x="0" y="25527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0" name="Shape 28"/>
          <p:cNvSpPr/>
          <p:nvPr/>
        </p:nvSpPr>
        <p:spPr>
          <a:xfrm>
            <a:off x="6229350" y="1295400"/>
            <a:ext cx="38100" cy="2552700"/>
          </a:xfrm>
          <a:custGeom>
            <a:avLst/>
            <a:gdLst/>
            <a:ahLst/>
            <a:cxnLst/>
            <a:rect l="l" t="t" r="r" b="b"/>
            <a:pathLst>
              <a:path w="38100" h="2552700">
                <a:moveTo>
                  <a:pt x="0" y="0"/>
                </a:moveTo>
                <a:lnTo>
                  <a:pt x="38100" y="0"/>
                </a:lnTo>
                <a:lnTo>
                  <a:pt x="38100" y="2552700"/>
                </a:lnTo>
                <a:lnTo>
                  <a:pt x="0" y="25527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1" name="Shape 29"/>
          <p:cNvSpPr/>
          <p:nvPr/>
        </p:nvSpPr>
        <p:spPr>
          <a:xfrm>
            <a:off x="6474619" y="152400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27273" y="71438"/>
                </a:moveTo>
                <a:cubicBezTo>
                  <a:pt x="37505" y="37021"/>
                  <a:pt x="69391" y="11906"/>
                  <a:pt x="107156" y="11906"/>
                </a:cubicBezTo>
                <a:lnTo>
                  <a:pt x="130969" y="11906"/>
                </a:lnTo>
                <a:cubicBezTo>
                  <a:pt x="137554" y="11906"/>
                  <a:pt x="142875" y="17227"/>
                  <a:pt x="142875" y="23812"/>
                </a:cubicBezTo>
                <a:cubicBezTo>
                  <a:pt x="142875" y="30398"/>
                  <a:pt x="137554" y="35719"/>
                  <a:pt x="130969" y="35719"/>
                </a:cubicBezTo>
                <a:lnTo>
                  <a:pt x="107156" y="35719"/>
                </a:lnTo>
                <a:cubicBezTo>
                  <a:pt x="82748" y="35719"/>
                  <a:pt x="61764" y="50416"/>
                  <a:pt x="52574" y="71438"/>
                </a:cubicBezTo>
                <a:lnTo>
                  <a:pt x="101203" y="71438"/>
                </a:lnTo>
                <a:cubicBezTo>
                  <a:pt x="106152" y="71438"/>
                  <a:pt x="110133" y="75419"/>
                  <a:pt x="110133" y="80367"/>
                </a:cubicBezTo>
                <a:cubicBezTo>
                  <a:pt x="110133" y="85316"/>
                  <a:pt x="106152" y="89297"/>
                  <a:pt x="101203" y="89297"/>
                </a:cubicBezTo>
                <a:lnTo>
                  <a:pt x="47923" y="89297"/>
                </a:lnTo>
                <a:cubicBezTo>
                  <a:pt x="47737" y="91269"/>
                  <a:pt x="47625" y="93241"/>
                  <a:pt x="47625" y="95250"/>
                </a:cubicBezTo>
                <a:cubicBezTo>
                  <a:pt x="47625" y="97259"/>
                  <a:pt x="47737" y="99231"/>
                  <a:pt x="47923" y="101203"/>
                </a:cubicBezTo>
                <a:lnTo>
                  <a:pt x="101203" y="101203"/>
                </a:lnTo>
                <a:cubicBezTo>
                  <a:pt x="106152" y="101203"/>
                  <a:pt x="110133" y="105184"/>
                  <a:pt x="110133" y="110133"/>
                </a:cubicBezTo>
                <a:cubicBezTo>
                  <a:pt x="110133" y="115081"/>
                  <a:pt x="106152" y="119063"/>
                  <a:pt x="101203" y="119063"/>
                </a:cubicBezTo>
                <a:lnTo>
                  <a:pt x="52574" y="119063"/>
                </a:lnTo>
                <a:cubicBezTo>
                  <a:pt x="61764" y="140084"/>
                  <a:pt x="82748" y="154781"/>
                  <a:pt x="107156" y="154781"/>
                </a:cubicBezTo>
                <a:lnTo>
                  <a:pt x="130969" y="154781"/>
                </a:lnTo>
                <a:cubicBezTo>
                  <a:pt x="137554" y="154781"/>
                  <a:pt x="142875" y="160102"/>
                  <a:pt x="142875" y="166688"/>
                </a:cubicBezTo>
                <a:cubicBezTo>
                  <a:pt x="142875" y="173273"/>
                  <a:pt x="137554" y="178594"/>
                  <a:pt x="130969" y="178594"/>
                </a:cubicBezTo>
                <a:lnTo>
                  <a:pt x="107156" y="178594"/>
                </a:lnTo>
                <a:cubicBezTo>
                  <a:pt x="69391" y="178594"/>
                  <a:pt x="37505" y="153479"/>
                  <a:pt x="27273" y="119063"/>
                </a:cubicBezTo>
                <a:lnTo>
                  <a:pt x="14883" y="119063"/>
                </a:lnTo>
                <a:cubicBezTo>
                  <a:pt x="9934" y="119063"/>
                  <a:pt x="5953" y="115081"/>
                  <a:pt x="5953" y="110133"/>
                </a:cubicBezTo>
                <a:cubicBezTo>
                  <a:pt x="5953" y="105184"/>
                  <a:pt x="9934" y="101203"/>
                  <a:pt x="14883" y="101203"/>
                </a:cubicBezTo>
                <a:lnTo>
                  <a:pt x="24036" y="101203"/>
                </a:lnTo>
                <a:cubicBezTo>
                  <a:pt x="23775" y="97296"/>
                  <a:pt x="23775" y="93204"/>
                  <a:pt x="24036" y="89297"/>
                </a:cubicBezTo>
                <a:lnTo>
                  <a:pt x="14883" y="89297"/>
                </a:lnTo>
                <a:cubicBezTo>
                  <a:pt x="9934" y="89297"/>
                  <a:pt x="5953" y="85316"/>
                  <a:pt x="5953" y="80367"/>
                </a:cubicBezTo>
                <a:cubicBezTo>
                  <a:pt x="5953" y="75419"/>
                  <a:pt x="9934" y="71438"/>
                  <a:pt x="14883" y="71438"/>
                </a:cubicBezTo>
                <a:lnTo>
                  <a:pt x="27273" y="71438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2" name="Text 30"/>
          <p:cNvSpPr/>
          <p:nvPr/>
        </p:nvSpPr>
        <p:spPr>
          <a:xfrm>
            <a:off x="6677025" y="1485900"/>
            <a:ext cx="5038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Eficiencia Económica Documentada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38900" y="1866900"/>
            <a:ext cx="5257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Los proyectos Housing First son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menos costosos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que el mantenimiento en el sistema convencional debido a la reducción en el uso de: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48425" y="25527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38100" y="19050"/>
                </a:moveTo>
                <a:cubicBezTo>
                  <a:pt x="38100" y="8543"/>
                  <a:pt x="46643" y="0"/>
                  <a:pt x="57150" y="0"/>
                </a:cubicBezTo>
                <a:lnTo>
                  <a:pt x="114300" y="0"/>
                </a:lnTo>
                <a:cubicBezTo>
                  <a:pt x="124807" y="0"/>
                  <a:pt x="133350" y="8543"/>
                  <a:pt x="133350" y="19050"/>
                </a:cubicBezTo>
                <a:lnTo>
                  <a:pt x="133350" y="38100"/>
                </a:lnTo>
                <a:lnTo>
                  <a:pt x="152400" y="38100"/>
                </a:lnTo>
                <a:cubicBezTo>
                  <a:pt x="162907" y="38100"/>
                  <a:pt x="171450" y="46643"/>
                  <a:pt x="171450" y="57150"/>
                </a:cubicBezTo>
                <a:lnTo>
                  <a:pt x="171450" y="133350"/>
                </a:lnTo>
                <a:cubicBezTo>
                  <a:pt x="171450" y="143857"/>
                  <a:pt x="162907" y="152400"/>
                  <a:pt x="152400" y="152400"/>
                </a:cubicBezTo>
                <a:lnTo>
                  <a:pt x="19050" y="152400"/>
                </a:lnTo>
                <a:cubicBezTo>
                  <a:pt x="8543" y="152400"/>
                  <a:pt x="0" y="143857"/>
                  <a:pt x="0" y="133350"/>
                </a:cubicBezTo>
                <a:lnTo>
                  <a:pt x="0" y="57150"/>
                </a:lnTo>
                <a:cubicBezTo>
                  <a:pt x="0" y="46643"/>
                  <a:pt x="8543" y="38100"/>
                  <a:pt x="19050" y="38100"/>
                </a:cubicBezTo>
                <a:lnTo>
                  <a:pt x="38100" y="38100"/>
                </a:lnTo>
                <a:lnTo>
                  <a:pt x="38100" y="19050"/>
                </a:lnTo>
                <a:close/>
                <a:moveTo>
                  <a:pt x="80962" y="104775"/>
                </a:moveTo>
                <a:cubicBezTo>
                  <a:pt x="75694" y="104775"/>
                  <a:pt x="71438" y="109031"/>
                  <a:pt x="71438" y="114300"/>
                </a:cubicBezTo>
                <a:lnTo>
                  <a:pt x="71438" y="138113"/>
                </a:lnTo>
                <a:lnTo>
                  <a:pt x="100013" y="138113"/>
                </a:lnTo>
                <a:lnTo>
                  <a:pt x="100013" y="114300"/>
                </a:lnTo>
                <a:cubicBezTo>
                  <a:pt x="100013" y="109031"/>
                  <a:pt x="95756" y="104775"/>
                  <a:pt x="90488" y="104775"/>
                </a:cubicBezTo>
                <a:lnTo>
                  <a:pt x="80962" y="104775"/>
                </a:lnTo>
                <a:close/>
                <a:moveTo>
                  <a:pt x="38100" y="109537"/>
                </a:moveTo>
                <a:lnTo>
                  <a:pt x="38100" y="100013"/>
                </a:lnTo>
                <a:cubicBezTo>
                  <a:pt x="38100" y="97393"/>
                  <a:pt x="35957" y="95250"/>
                  <a:pt x="33338" y="95250"/>
                </a:cubicBezTo>
                <a:lnTo>
                  <a:pt x="23813" y="95250"/>
                </a:lnTo>
                <a:cubicBezTo>
                  <a:pt x="21193" y="95250"/>
                  <a:pt x="19050" y="97393"/>
                  <a:pt x="19050" y="100013"/>
                </a:cubicBezTo>
                <a:lnTo>
                  <a:pt x="19050" y="109537"/>
                </a:lnTo>
                <a:cubicBezTo>
                  <a:pt x="19050" y="112157"/>
                  <a:pt x="21193" y="114300"/>
                  <a:pt x="23813" y="114300"/>
                </a:cubicBezTo>
                <a:lnTo>
                  <a:pt x="33338" y="114300"/>
                </a:lnTo>
                <a:cubicBezTo>
                  <a:pt x="35957" y="114300"/>
                  <a:pt x="38100" y="112157"/>
                  <a:pt x="38100" y="109537"/>
                </a:cubicBezTo>
                <a:close/>
                <a:moveTo>
                  <a:pt x="33338" y="76200"/>
                </a:moveTo>
                <a:cubicBezTo>
                  <a:pt x="35957" y="76200"/>
                  <a:pt x="38100" y="74057"/>
                  <a:pt x="38100" y="71438"/>
                </a:cubicBezTo>
                <a:lnTo>
                  <a:pt x="38100" y="61912"/>
                </a:lnTo>
                <a:cubicBezTo>
                  <a:pt x="38100" y="59293"/>
                  <a:pt x="35957" y="57150"/>
                  <a:pt x="33338" y="57150"/>
                </a:cubicBezTo>
                <a:lnTo>
                  <a:pt x="23813" y="57150"/>
                </a:lnTo>
                <a:cubicBezTo>
                  <a:pt x="21193" y="57150"/>
                  <a:pt x="19050" y="59293"/>
                  <a:pt x="19050" y="61912"/>
                </a:cubicBezTo>
                <a:lnTo>
                  <a:pt x="19050" y="71438"/>
                </a:lnTo>
                <a:cubicBezTo>
                  <a:pt x="19050" y="74057"/>
                  <a:pt x="21193" y="76200"/>
                  <a:pt x="23813" y="76200"/>
                </a:cubicBezTo>
                <a:lnTo>
                  <a:pt x="33338" y="76200"/>
                </a:lnTo>
                <a:close/>
                <a:moveTo>
                  <a:pt x="152400" y="109537"/>
                </a:moveTo>
                <a:lnTo>
                  <a:pt x="152400" y="100013"/>
                </a:lnTo>
                <a:cubicBezTo>
                  <a:pt x="152400" y="97393"/>
                  <a:pt x="150257" y="95250"/>
                  <a:pt x="147638" y="95250"/>
                </a:cubicBezTo>
                <a:lnTo>
                  <a:pt x="138113" y="95250"/>
                </a:lnTo>
                <a:cubicBezTo>
                  <a:pt x="135493" y="95250"/>
                  <a:pt x="133350" y="97393"/>
                  <a:pt x="133350" y="100013"/>
                </a:cubicBezTo>
                <a:lnTo>
                  <a:pt x="133350" y="109537"/>
                </a:lnTo>
                <a:cubicBezTo>
                  <a:pt x="133350" y="112157"/>
                  <a:pt x="135493" y="114300"/>
                  <a:pt x="138113" y="114300"/>
                </a:cubicBezTo>
                <a:lnTo>
                  <a:pt x="147638" y="114300"/>
                </a:lnTo>
                <a:cubicBezTo>
                  <a:pt x="150257" y="114300"/>
                  <a:pt x="152400" y="112157"/>
                  <a:pt x="152400" y="109537"/>
                </a:cubicBezTo>
                <a:close/>
                <a:moveTo>
                  <a:pt x="147638" y="76200"/>
                </a:moveTo>
                <a:cubicBezTo>
                  <a:pt x="150257" y="76200"/>
                  <a:pt x="152400" y="74057"/>
                  <a:pt x="152400" y="71438"/>
                </a:cubicBezTo>
                <a:lnTo>
                  <a:pt x="152400" y="61912"/>
                </a:lnTo>
                <a:cubicBezTo>
                  <a:pt x="152400" y="59293"/>
                  <a:pt x="150257" y="57150"/>
                  <a:pt x="147638" y="57150"/>
                </a:cubicBezTo>
                <a:lnTo>
                  <a:pt x="138113" y="57150"/>
                </a:lnTo>
                <a:cubicBezTo>
                  <a:pt x="135493" y="57150"/>
                  <a:pt x="133350" y="59293"/>
                  <a:pt x="133350" y="61912"/>
                </a:cubicBezTo>
                <a:lnTo>
                  <a:pt x="133350" y="71438"/>
                </a:lnTo>
                <a:cubicBezTo>
                  <a:pt x="133350" y="74057"/>
                  <a:pt x="135493" y="76200"/>
                  <a:pt x="138113" y="76200"/>
                </a:cubicBezTo>
                <a:lnTo>
                  <a:pt x="147638" y="76200"/>
                </a:lnTo>
                <a:close/>
                <a:moveTo>
                  <a:pt x="78581" y="30956"/>
                </a:moveTo>
                <a:lnTo>
                  <a:pt x="78581" y="40481"/>
                </a:lnTo>
                <a:lnTo>
                  <a:pt x="69056" y="40481"/>
                </a:lnTo>
                <a:cubicBezTo>
                  <a:pt x="66437" y="40481"/>
                  <a:pt x="64294" y="42624"/>
                  <a:pt x="64294" y="45244"/>
                </a:cubicBezTo>
                <a:lnTo>
                  <a:pt x="64294" y="50006"/>
                </a:lnTo>
                <a:cubicBezTo>
                  <a:pt x="64294" y="52626"/>
                  <a:pt x="66437" y="54769"/>
                  <a:pt x="69056" y="54769"/>
                </a:cubicBezTo>
                <a:lnTo>
                  <a:pt x="78581" y="54769"/>
                </a:lnTo>
                <a:lnTo>
                  <a:pt x="78581" y="64294"/>
                </a:lnTo>
                <a:cubicBezTo>
                  <a:pt x="78581" y="66913"/>
                  <a:pt x="80724" y="69056"/>
                  <a:pt x="83344" y="69056"/>
                </a:cubicBezTo>
                <a:lnTo>
                  <a:pt x="88106" y="69056"/>
                </a:lnTo>
                <a:cubicBezTo>
                  <a:pt x="90726" y="69056"/>
                  <a:pt x="92869" y="66913"/>
                  <a:pt x="92869" y="64294"/>
                </a:cubicBezTo>
                <a:lnTo>
                  <a:pt x="92869" y="54769"/>
                </a:lnTo>
                <a:lnTo>
                  <a:pt x="102394" y="54769"/>
                </a:lnTo>
                <a:cubicBezTo>
                  <a:pt x="105013" y="54769"/>
                  <a:pt x="107156" y="52626"/>
                  <a:pt x="107156" y="50006"/>
                </a:cubicBezTo>
                <a:lnTo>
                  <a:pt x="107156" y="45244"/>
                </a:lnTo>
                <a:cubicBezTo>
                  <a:pt x="107156" y="42624"/>
                  <a:pt x="105013" y="40481"/>
                  <a:pt x="102394" y="40481"/>
                </a:cubicBezTo>
                <a:lnTo>
                  <a:pt x="92869" y="40481"/>
                </a:lnTo>
                <a:lnTo>
                  <a:pt x="92869" y="30956"/>
                </a:lnTo>
                <a:cubicBezTo>
                  <a:pt x="92869" y="28337"/>
                  <a:pt x="90726" y="26194"/>
                  <a:pt x="88106" y="26194"/>
                </a:cubicBezTo>
                <a:lnTo>
                  <a:pt x="83344" y="26194"/>
                </a:lnTo>
                <a:cubicBezTo>
                  <a:pt x="80724" y="26194"/>
                  <a:pt x="78581" y="28337"/>
                  <a:pt x="78581" y="30956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5" name="Text 33"/>
          <p:cNvSpPr/>
          <p:nvPr/>
        </p:nvSpPr>
        <p:spPr>
          <a:xfrm>
            <a:off x="6705600" y="2514600"/>
            <a:ext cx="1590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Urgencias hospitalarias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448425" y="28575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9050" y="9525"/>
                </a:moveTo>
                <a:cubicBezTo>
                  <a:pt x="8543" y="9525"/>
                  <a:pt x="0" y="18068"/>
                  <a:pt x="0" y="28575"/>
                </a:cubicBezTo>
                <a:lnTo>
                  <a:pt x="0" y="114300"/>
                </a:lnTo>
                <a:cubicBezTo>
                  <a:pt x="0" y="124807"/>
                  <a:pt x="8543" y="133350"/>
                  <a:pt x="19050" y="133350"/>
                </a:cubicBezTo>
                <a:lnTo>
                  <a:pt x="20032" y="133350"/>
                </a:lnTo>
                <a:cubicBezTo>
                  <a:pt x="23128" y="144334"/>
                  <a:pt x="33248" y="152400"/>
                  <a:pt x="45244" y="152400"/>
                </a:cubicBezTo>
                <a:cubicBezTo>
                  <a:pt x="57239" y="152400"/>
                  <a:pt x="67330" y="144334"/>
                  <a:pt x="70455" y="133350"/>
                </a:cubicBezTo>
                <a:lnTo>
                  <a:pt x="100995" y="133350"/>
                </a:lnTo>
                <a:cubicBezTo>
                  <a:pt x="104090" y="144334"/>
                  <a:pt x="114211" y="152400"/>
                  <a:pt x="126206" y="152400"/>
                </a:cubicBezTo>
                <a:cubicBezTo>
                  <a:pt x="138202" y="152400"/>
                  <a:pt x="148292" y="144334"/>
                  <a:pt x="151418" y="133350"/>
                </a:cubicBezTo>
                <a:lnTo>
                  <a:pt x="152400" y="133350"/>
                </a:lnTo>
                <a:cubicBezTo>
                  <a:pt x="162907" y="133350"/>
                  <a:pt x="171450" y="124807"/>
                  <a:pt x="171450" y="114300"/>
                </a:cubicBezTo>
                <a:lnTo>
                  <a:pt x="171450" y="70634"/>
                </a:lnTo>
                <a:cubicBezTo>
                  <a:pt x="171450" y="65574"/>
                  <a:pt x="169456" y="60722"/>
                  <a:pt x="165884" y="57150"/>
                </a:cubicBezTo>
                <a:lnTo>
                  <a:pt x="152400" y="43666"/>
                </a:lnTo>
                <a:cubicBezTo>
                  <a:pt x="148828" y="40094"/>
                  <a:pt x="143976" y="38100"/>
                  <a:pt x="138916" y="38100"/>
                </a:cubicBezTo>
                <a:lnTo>
                  <a:pt x="123825" y="38100"/>
                </a:lnTo>
                <a:lnTo>
                  <a:pt x="123825" y="28575"/>
                </a:lnTo>
                <a:cubicBezTo>
                  <a:pt x="123825" y="18068"/>
                  <a:pt x="115282" y="9525"/>
                  <a:pt x="104775" y="9525"/>
                </a:cubicBezTo>
                <a:lnTo>
                  <a:pt x="19050" y="9525"/>
                </a:lnTo>
                <a:close/>
                <a:moveTo>
                  <a:pt x="152400" y="70634"/>
                </a:moveTo>
                <a:lnTo>
                  <a:pt x="152400" y="85725"/>
                </a:lnTo>
                <a:lnTo>
                  <a:pt x="123825" y="85725"/>
                </a:lnTo>
                <a:lnTo>
                  <a:pt x="123825" y="57150"/>
                </a:lnTo>
                <a:lnTo>
                  <a:pt x="138916" y="57150"/>
                </a:lnTo>
                <a:lnTo>
                  <a:pt x="152400" y="70634"/>
                </a:lnTo>
                <a:close/>
                <a:moveTo>
                  <a:pt x="45244" y="114300"/>
                </a:moveTo>
                <a:cubicBezTo>
                  <a:pt x="51815" y="114300"/>
                  <a:pt x="57150" y="119635"/>
                  <a:pt x="57150" y="126206"/>
                </a:cubicBezTo>
                <a:cubicBezTo>
                  <a:pt x="57150" y="132777"/>
                  <a:pt x="51815" y="138113"/>
                  <a:pt x="45244" y="138113"/>
                </a:cubicBezTo>
                <a:cubicBezTo>
                  <a:pt x="38673" y="138113"/>
                  <a:pt x="33338" y="132777"/>
                  <a:pt x="33338" y="126206"/>
                </a:cubicBezTo>
                <a:cubicBezTo>
                  <a:pt x="33338" y="119635"/>
                  <a:pt x="38673" y="114300"/>
                  <a:pt x="45244" y="114300"/>
                </a:cubicBezTo>
                <a:close/>
                <a:moveTo>
                  <a:pt x="114300" y="126206"/>
                </a:moveTo>
                <a:cubicBezTo>
                  <a:pt x="114300" y="119635"/>
                  <a:pt x="119635" y="114300"/>
                  <a:pt x="126206" y="114300"/>
                </a:cubicBezTo>
                <a:cubicBezTo>
                  <a:pt x="132777" y="114300"/>
                  <a:pt x="138113" y="119635"/>
                  <a:pt x="138113" y="126206"/>
                </a:cubicBezTo>
                <a:cubicBezTo>
                  <a:pt x="138113" y="132777"/>
                  <a:pt x="132777" y="138113"/>
                  <a:pt x="126206" y="138113"/>
                </a:cubicBezTo>
                <a:cubicBezTo>
                  <a:pt x="119635" y="138113"/>
                  <a:pt x="114300" y="132777"/>
                  <a:pt x="114300" y="126206"/>
                </a:cubicBezTo>
                <a:close/>
                <a:moveTo>
                  <a:pt x="52388" y="40481"/>
                </a:moveTo>
                <a:cubicBezTo>
                  <a:pt x="52388" y="37862"/>
                  <a:pt x="54531" y="35719"/>
                  <a:pt x="57150" y="35719"/>
                </a:cubicBezTo>
                <a:lnTo>
                  <a:pt x="66675" y="35719"/>
                </a:lnTo>
                <a:cubicBezTo>
                  <a:pt x="69294" y="35719"/>
                  <a:pt x="71438" y="37862"/>
                  <a:pt x="71438" y="40481"/>
                </a:cubicBezTo>
                <a:lnTo>
                  <a:pt x="71438" y="52388"/>
                </a:lnTo>
                <a:lnTo>
                  <a:pt x="83344" y="52388"/>
                </a:lnTo>
                <a:cubicBezTo>
                  <a:pt x="85963" y="52388"/>
                  <a:pt x="88106" y="54531"/>
                  <a:pt x="88106" y="57150"/>
                </a:cubicBezTo>
                <a:lnTo>
                  <a:pt x="88106" y="66675"/>
                </a:lnTo>
                <a:cubicBezTo>
                  <a:pt x="88106" y="69294"/>
                  <a:pt x="85963" y="71438"/>
                  <a:pt x="83344" y="71438"/>
                </a:cubicBezTo>
                <a:lnTo>
                  <a:pt x="71438" y="71438"/>
                </a:lnTo>
                <a:lnTo>
                  <a:pt x="71438" y="83344"/>
                </a:lnTo>
                <a:cubicBezTo>
                  <a:pt x="71438" y="85963"/>
                  <a:pt x="69294" y="88106"/>
                  <a:pt x="66675" y="88106"/>
                </a:cubicBezTo>
                <a:lnTo>
                  <a:pt x="57150" y="88106"/>
                </a:lnTo>
                <a:cubicBezTo>
                  <a:pt x="54531" y="88106"/>
                  <a:pt x="52388" y="85963"/>
                  <a:pt x="52388" y="83344"/>
                </a:cubicBezTo>
                <a:lnTo>
                  <a:pt x="52388" y="71438"/>
                </a:lnTo>
                <a:lnTo>
                  <a:pt x="40481" y="71438"/>
                </a:lnTo>
                <a:cubicBezTo>
                  <a:pt x="37862" y="71438"/>
                  <a:pt x="35719" y="69294"/>
                  <a:pt x="35719" y="66675"/>
                </a:cubicBezTo>
                <a:lnTo>
                  <a:pt x="35719" y="57150"/>
                </a:lnTo>
                <a:cubicBezTo>
                  <a:pt x="35719" y="54531"/>
                  <a:pt x="37862" y="52388"/>
                  <a:pt x="40481" y="52388"/>
                </a:cubicBezTo>
                <a:lnTo>
                  <a:pt x="52388" y="52388"/>
                </a:lnTo>
                <a:lnTo>
                  <a:pt x="52388" y="40481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7" name="Text 35"/>
          <p:cNvSpPr/>
          <p:nvPr/>
        </p:nvSpPr>
        <p:spPr>
          <a:xfrm>
            <a:off x="6705600" y="2819400"/>
            <a:ext cx="2038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Servicios de emergencia social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448425" y="31623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50483" y="45660"/>
                </a:moveTo>
                <a:lnTo>
                  <a:pt x="44916" y="40094"/>
                </a:lnTo>
                <a:cubicBezTo>
                  <a:pt x="41196" y="36374"/>
                  <a:pt x="41196" y="30331"/>
                  <a:pt x="44916" y="26610"/>
                </a:cubicBezTo>
                <a:lnTo>
                  <a:pt x="79058" y="-7560"/>
                </a:lnTo>
                <a:cubicBezTo>
                  <a:pt x="82778" y="-11281"/>
                  <a:pt x="88821" y="-11281"/>
                  <a:pt x="92541" y="-7560"/>
                </a:cubicBezTo>
                <a:lnTo>
                  <a:pt x="98108" y="-1965"/>
                </a:lnTo>
                <a:cubicBezTo>
                  <a:pt x="101828" y="1756"/>
                  <a:pt x="101828" y="7799"/>
                  <a:pt x="98108" y="11519"/>
                </a:cubicBezTo>
                <a:lnTo>
                  <a:pt x="63966" y="45660"/>
                </a:lnTo>
                <a:cubicBezTo>
                  <a:pt x="60246" y="49381"/>
                  <a:pt x="54203" y="49381"/>
                  <a:pt x="50483" y="45660"/>
                </a:cubicBezTo>
                <a:close/>
                <a:moveTo>
                  <a:pt x="82153" y="63014"/>
                </a:moveTo>
                <a:lnTo>
                  <a:pt x="72807" y="53667"/>
                </a:lnTo>
                <a:lnTo>
                  <a:pt x="106144" y="20330"/>
                </a:lnTo>
                <a:lnTo>
                  <a:pt x="141684" y="55870"/>
                </a:lnTo>
                <a:lnTo>
                  <a:pt x="108347" y="89208"/>
                </a:lnTo>
                <a:lnTo>
                  <a:pt x="99000" y="79861"/>
                </a:lnTo>
                <a:lnTo>
                  <a:pt x="29944" y="148917"/>
                </a:lnTo>
                <a:cubicBezTo>
                  <a:pt x="25301" y="153561"/>
                  <a:pt x="17770" y="153561"/>
                  <a:pt x="13097" y="148917"/>
                </a:cubicBezTo>
                <a:cubicBezTo>
                  <a:pt x="8424" y="144274"/>
                  <a:pt x="8453" y="136743"/>
                  <a:pt x="13097" y="132070"/>
                </a:cubicBezTo>
                <a:lnTo>
                  <a:pt x="82153" y="63014"/>
                </a:lnTo>
                <a:close/>
                <a:moveTo>
                  <a:pt x="116354" y="111502"/>
                </a:moveTo>
                <a:cubicBezTo>
                  <a:pt x="112633" y="107781"/>
                  <a:pt x="112633" y="101739"/>
                  <a:pt x="116354" y="98018"/>
                </a:cubicBezTo>
                <a:lnTo>
                  <a:pt x="150495" y="63877"/>
                </a:lnTo>
                <a:cubicBezTo>
                  <a:pt x="154216" y="60156"/>
                  <a:pt x="160258" y="60156"/>
                  <a:pt x="163979" y="63877"/>
                </a:cubicBezTo>
                <a:lnTo>
                  <a:pt x="169545" y="69443"/>
                </a:lnTo>
                <a:cubicBezTo>
                  <a:pt x="173266" y="73164"/>
                  <a:pt x="173266" y="79206"/>
                  <a:pt x="169545" y="82927"/>
                </a:cubicBezTo>
                <a:lnTo>
                  <a:pt x="135404" y="117098"/>
                </a:lnTo>
                <a:cubicBezTo>
                  <a:pt x="131683" y="120819"/>
                  <a:pt x="125641" y="120819"/>
                  <a:pt x="121920" y="117098"/>
                </a:cubicBezTo>
                <a:lnTo>
                  <a:pt x="116354" y="111532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9" name="Text 37"/>
          <p:cNvSpPr/>
          <p:nvPr/>
        </p:nvSpPr>
        <p:spPr>
          <a:xfrm>
            <a:off x="6705600" y="3124200"/>
            <a:ext cx="2457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Intervenciones policiales y judiciales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448425" y="34671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9525" y="9525"/>
                </a:moveTo>
                <a:cubicBezTo>
                  <a:pt x="14794" y="9525"/>
                  <a:pt x="19050" y="13781"/>
                  <a:pt x="19050" y="19050"/>
                </a:cubicBezTo>
                <a:lnTo>
                  <a:pt x="19050" y="85725"/>
                </a:lnTo>
                <a:lnTo>
                  <a:pt x="85725" y="85725"/>
                </a:lnTo>
                <a:lnTo>
                  <a:pt x="85725" y="47625"/>
                </a:lnTo>
                <a:cubicBezTo>
                  <a:pt x="85725" y="42356"/>
                  <a:pt x="89981" y="38100"/>
                  <a:pt x="95250" y="38100"/>
                </a:cubicBezTo>
                <a:lnTo>
                  <a:pt x="142875" y="38100"/>
                </a:lnTo>
                <a:cubicBezTo>
                  <a:pt x="158651" y="38100"/>
                  <a:pt x="171450" y="50899"/>
                  <a:pt x="171450" y="66675"/>
                </a:cubicBezTo>
                <a:lnTo>
                  <a:pt x="171450" y="133350"/>
                </a:lnTo>
                <a:cubicBezTo>
                  <a:pt x="171450" y="138619"/>
                  <a:pt x="167194" y="142875"/>
                  <a:pt x="161925" y="142875"/>
                </a:cubicBezTo>
                <a:cubicBezTo>
                  <a:pt x="156656" y="142875"/>
                  <a:pt x="152400" y="138619"/>
                  <a:pt x="152400" y="133350"/>
                </a:cubicBezTo>
                <a:lnTo>
                  <a:pt x="152400" y="114300"/>
                </a:lnTo>
                <a:lnTo>
                  <a:pt x="19050" y="114300"/>
                </a:lnTo>
                <a:lnTo>
                  <a:pt x="19050" y="133350"/>
                </a:lnTo>
                <a:cubicBezTo>
                  <a:pt x="19050" y="138619"/>
                  <a:pt x="14794" y="142875"/>
                  <a:pt x="9525" y="142875"/>
                </a:cubicBezTo>
                <a:cubicBezTo>
                  <a:pt x="4256" y="142875"/>
                  <a:pt x="0" y="138619"/>
                  <a:pt x="0" y="133350"/>
                </a:cubicBezTo>
                <a:lnTo>
                  <a:pt x="0" y="19050"/>
                </a:lnTo>
                <a:cubicBezTo>
                  <a:pt x="0" y="13781"/>
                  <a:pt x="4256" y="9525"/>
                  <a:pt x="9525" y="9525"/>
                </a:cubicBezTo>
                <a:close/>
                <a:moveTo>
                  <a:pt x="33338" y="57150"/>
                </a:moveTo>
                <a:cubicBezTo>
                  <a:pt x="33338" y="46636"/>
                  <a:pt x="41874" y="38100"/>
                  <a:pt x="52388" y="38100"/>
                </a:cubicBezTo>
                <a:cubicBezTo>
                  <a:pt x="62901" y="38100"/>
                  <a:pt x="71438" y="46636"/>
                  <a:pt x="71438" y="57150"/>
                </a:cubicBezTo>
                <a:cubicBezTo>
                  <a:pt x="71438" y="67664"/>
                  <a:pt x="62901" y="76200"/>
                  <a:pt x="52388" y="76200"/>
                </a:cubicBezTo>
                <a:cubicBezTo>
                  <a:pt x="41874" y="76200"/>
                  <a:pt x="33338" y="67664"/>
                  <a:pt x="33338" y="5715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1" name="Text 39"/>
          <p:cNvSpPr/>
          <p:nvPr/>
        </p:nvSpPr>
        <p:spPr>
          <a:xfrm>
            <a:off x="6705600" y="3429000"/>
            <a:ext cx="2676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Recursos de emergencia de alta rotación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210300" y="4038600"/>
            <a:ext cx="5600700" cy="2105025"/>
          </a:xfrm>
          <a:custGeom>
            <a:avLst/>
            <a:gdLst/>
            <a:ahLst/>
            <a:cxnLst/>
            <a:rect l="l" t="t" r="r" b="b"/>
            <a:pathLst>
              <a:path w="5600700" h="2105025">
                <a:moveTo>
                  <a:pt x="0" y="0"/>
                </a:moveTo>
                <a:lnTo>
                  <a:pt x="5600700" y="0"/>
                </a:lnTo>
                <a:lnTo>
                  <a:pt x="5600700" y="2105025"/>
                </a:lnTo>
                <a:lnTo>
                  <a:pt x="0" y="2105025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3" name="Text 41"/>
          <p:cNvSpPr/>
          <p:nvPr/>
        </p:nvSpPr>
        <p:spPr>
          <a:xfrm>
            <a:off x="6400800" y="4229100"/>
            <a:ext cx="5305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Ahorro Documentado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400800" y="4648200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Finlandia (PAAVO)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10955834" y="4610100"/>
            <a:ext cx="781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9.600€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400800" y="5029200"/>
            <a:ext cx="5286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Ahorro medio por persona y año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400800" y="5338763"/>
            <a:ext cx="5219700" cy="9525"/>
          </a:xfrm>
          <a:custGeom>
            <a:avLst/>
            <a:gdLst/>
            <a:ahLst/>
            <a:cxnLst/>
            <a:rect l="l" t="t" r="r" b="b"/>
            <a:pathLst>
              <a:path w="5219700" h="9525">
                <a:moveTo>
                  <a:pt x="0" y="0"/>
                </a:moveTo>
                <a:lnTo>
                  <a:pt x="5219700" y="0"/>
                </a:lnTo>
                <a:lnTo>
                  <a:pt x="52197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6400800" y="5495925"/>
            <a:ext cx="1095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Estados Unidos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10159157" y="5457825"/>
            <a:ext cx="15716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$10.000-24.000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400800" y="5762625"/>
            <a:ext cx="5286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Ahorro anual por persona alojada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1.3 MARCO NORMATIVO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715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Tipología ETHOS y Marco Legal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37344" y="111125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2089" y="1612"/>
                </a:moveTo>
                <a:cubicBezTo>
                  <a:pt x="76708" y="-527"/>
                  <a:pt x="82042" y="-527"/>
                  <a:pt x="86661" y="1612"/>
                </a:cubicBezTo>
                <a:lnTo>
                  <a:pt x="154440" y="32928"/>
                </a:lnTo>
                <a:cubicBezTo>
                  <a:pt x="157076" y="34137"/>
                  <a:pt x="158750" y="36773"/>
                  <a:pt x="158750" y="39688"/>
                </a:cubicBezTo>
                <a:cubicBezTo>
                  <a:pt x="158750" y="42602"/>
                  <a:pt x="157076" y="45238"/>
                  <a:pt x="154440" y="46447"/>
                </a:cubicBezTo>
                <a:lnTo>
                  <a:pt x="86661" y="77763"/>
                </a:lnTo>
                <a:cubicBezTo>
                  <a:pt x="82042" y="79902"/>
                  <a:pt x="76708" y="79902"/>
                  <a:pt x="72089" y="77763"/>
                </a:cubicBezTo>
                <a:lnTo>
                  <a:pt x="4310" y="46447"/>
                </a:lnTo>
                <a:cubicBezTo>
                  <a:pt x="1674" y="45207"/>
                  <a:pt x="0" y="42571"/>
                  <a:pt x="0" y="39688"/>
                </a:cubicBezTo>
                <a:cubicBezTo>
                  <a:pt x="0" y="36804"/>
                  <a:pt x="1674" y="34137"/>
                  <a:pt x="4310" y="32928"/>
                </a:cubicBezTo>
                <a:lnTo>
                  <a:pt x="72089" y="1612"/>
                </a:lnTo>
                <a:close/>
                <a:moveTo>
                  <a:pt x="14914" y="67717"/>
                </a:moveTo>
                <a:lnTo>
                  <a:pt x="65856" y="91250"/>
                </a:lnTo>
                <a:cubicBezTo>
                  <a:pt x="74445" y="95219"/>
                  <a:pt x="84336" y="95219"/>
                  <a:pt x="92925" y="91250"/>
                </a:cubicBezTo>
                <a:lnTo>
                  <a:pt x="143867" y="67717"/>
                </a:lnTo>
                <a:lnTo>
                  <a:pt x="154440" y="72616"/>
                </a:lnTo>
                <a:cubicBezTo>
                  <a:pt x="157076" y="73825"/>
                  <a:pt x="158750" y="76460"/>
                  <a:pt x="158750" y="79375"/>
                </a:cubicBezTo>
                <a:cubicBezTo>
                  <a:pt x="158750" y="82290"/>
                  <a:pt x="157076" y="84925"/>
                  <a:pt x="154440" y="86134"/>
                </a:cubicBezTo>
                <a:lnTo>
                  <a:pt x="86661" y="117450"/>
                </a:lnTo>
                <a:cubicBezTo>
                  <a:pt x="82042" y="119590"/>
                  <a:pt x="76708" y="119590"/>
                  <a:pt x="72089" y="117450"/>
                </a:cubicBezTo>
                <a:lnTo>
                  <a:pt x="4310" y="86134"/>
                </a:lnTo>
                <a:cubicBezTo>
                  <a:pt x="1674" y="84894"/>
                  <a:pt x="0" y="82259"/>
                  <a:pt x="0" y="79375"/>
                </a:cubicBezTo>
                <a:cubicBezTo>
                  <a:pt x="0" y="76491"/>
                  <a:pt x="1674" y="73825"/>
                  <a:pt x="4310" y="72616"/>
                </a:cubicBezTo>
                <a:lnTo>
                  <a:pt x="14883" y="67717"/>
                </a:lnTo>
                <a:close/>
                <a:moveTo>
                  <a:pt x="4310" y="112303"/>
                </a:moveTo>
                <a:lnTo>
                  <a:pt x="14883" y="107404"/>
                </a:lnTo>
                <a:lnTo>
                  <a:pt x="65825" y="130938"/>
                </a:lnTo>
                <a:cubicBezTo>
                  <a:pt x="74414" y="134906"/>
                  <a:pt x="84305" y="134906"/>
                  <a:pt x="92894" y="130938"/>
                </a:cubicBezTo>
                <a:lnTo>
                  <a:pt x="143836" y="107404"/>
                </a:lnTo>
                <a:lnTo>
                  <a:pt x="154409" y="112303"/>
                </a:lnTo>
                <a:cubicBezTo>
                  <a:pt x="157045" y="113512"/>
                  <a:pt x="158719" y="116148"/>
                  <a:pt x="158719" y="119062"/>
                </a:cubicBezTo>
                <a:cubicBezTo>
                  <a:pt x="158719" y="121977"/>
                  <a:pt x="157045" y="124613"/>
                  <a:pt x="154409" y="125822"/>
                </a:cubicBezTo>
                <a:lnTo>
                  <a:pt x="86630" y="157138"/>
                </a:lnTo>
                <a:cubicBezTo>
                  <a:pt x="82010" y="159277"/>
                  <a:pt x="76677" y="159277"/>
                  <a:pt x="72058" y="157138"/>
                </a:cubicBezTo>
                <a:lnTo>
                  <a:pt x="4310" y="125822"/>
                </a:lnTo>
                <a:cubicBezTo>
                  <a:pt x="1674" y="124582"/>
                  <a:pt x="0" y="121946"/>
                  <a:pt x="0" y="119062"/>
                </a:cubicBezTo>
                <a:cubicBezTo>
                  <a:pt x="0" y="116179"/>
                  <a:pt x="1674" y="113512"/>
                  <a:pt x="4310" y="112303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Text 3"/>
          <p:cNvSpPr/>
          <p:nvPr/>
        </p:nvSpPr>
        <p:spPr>
          <a:xfrm>
            <a:off x="515938" y="1079500"/>
            <a:ext cx="6738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Tipología ETHOS de Sinhogarismo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17500" y="1428750"/>
            <a:ext cx="692150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 </a:t>
            </a:r>
            <a:pPr>
              <a:lnSpc>
                <a:spcPct val="14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Federación Europea FEANTSA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desarrolló la tipología ETHOS para categorizar y unificar criterios de medición del fenómeno en Europa.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33375" y="1968500"/>
            <a:ext cx="6842125" cy="762000"/>
          </a:xfrm>
          <a:custGeom>
            <a:avLst/>
            <a:gdLst/>
            <a:ahLst/>
            <a:cxnLst/>
            <a:rect l="l" t="t" r="r" b="b"/>
            <a:pathLst>
              <a:path w="6842125" h="762000">
                <a:moveTo>
                  <a:pt x="0" y="0"/>
                </a:moveTo>
                <a:lnTo>
                  <a:pt x="6842125" y="0"/>
                </a:lnTo>
                <a:lnTo>
                  <a:pt x="6842125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8" name="Shape 6"/>
          <p:cNvSpPr/>
          <p:nvPr/>
        </p:nvSpPr>
        <p:spPr>
          <a:xfrm>
            <a:off x="333375" y="1968500"/>
            <a:ext cx="31750" cy="762000"/>
          </a:xfrm>
          <a:custGeom>
            <a:avLst/>
            <a:gdLst/>
            <a:ahLst/>
            <a:cxnLst/>
            <a:rect l="l" t="t" r="r" b="b"/>
            <a:pathLst>
              <a:path w="31750" h="762000">
                <a:moveTo>
                  <a:pt x="0" y="0"/>
                </a:moveTo>
                <a:lnTo>
                  <a:pt x="31750" y="0"/>
                </a:lnTo>
                <a:lnTo>
                  <a:pt x="3175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9" name="Shape 7"/>
          <p:cNvSpPr/>
          <p:nvPr/>
        </p:nvSpPr>
        <p:spPr>
          <a:xfrm>
            <a:off x="476250" y="20955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0" name="Text 8"/>
          <p:cNvSpPr/>
          <p:nvPr/>
        </p:nvSpPr>
        <p:spPr>
          <a:xfrm>
            <a:off x="448469" y="2095500"/>
            <a:ext cx="309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25500" y="2111375"/>
            <a:ext cx="1293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Sin techo (Roofless)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76250" y="2413000"/>
            <a:ext cx="663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Personas que duermen en espacios públicos o exteriores: portales, cajeros, parques, coches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33375" y="2825750"/>
            <a:ext cx="6842125" cy="762000"/>
          </a:xfrm>
          <a:custGeom>
            <a:avLst/>
            <a:gdLst/>
            <a:ahLst/>
            <a:cxnLst/>
            <a:rect l="l" t="t" r="r" b="b"/>
            <a:pathLst>
              <a:path w="6842125" h="762000">
                <a:moveTo>
                  <a:pt x="0" y="0"/>
                </a:moveTo>
                <a:lnTo>
                  <a:pt x="6842125" y="0"/>
                </a:lnTo>
                <a:lnTo>
                  <a:pt x="6842125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4" name="Shape 12"/>
          <p:cNvSpPr/>
          <p:nvPr/>
        </p:nvSpPr>
        <p:spPr>
          <a:xfrm>
            <a:off x="333375" y="2825750"/>
            <a:ext cx="31750" cy="762000"/>
          </a:xfrm>
          <a:custGeom>
            <a:avLst/>
            <a:gdLst/>
            <a:ahLst/>
            <a:cxnLst/>
            <a:rect l="l" t="t" r="r" b="b"/>
            <a:pathLst>
              <a:path w="31750" h="762000">
                <a:moveTo>
                  <a:pt x="0" y="0"/>
                </a:moveTo>
                <a:lnTo>
                  <a:pt x="31750" y="0"/>
                </a:lnTo>
                <a:lnTo>
                  <a:pt x="3175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5" name="Shape 13"/>
          <p:cNvSpPr/>
          <p:nvPr/>
        </p:nvSpPr>
        <p:spPr>
          <a:xfrm>
            <a:off x="476250" y="295275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6" name="Text 14"/>
          <p:cNvSpPr/>
          <p:nvPr/>
        </p:nvSpPr>
        <p:spPr>
          <a:xfrm>
            <a:off x="448469" y="2952750"/>
            <a:ext cx="309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25500" y="2968625"/>
            <a:ext cx="1944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Sin alojamiento de emergencia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76250" y="3270250"/>
            <a:ext cx="663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Personas en albergues de emergencia, servicios de baja exigencia, recursos de corta estancia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33375" y="3683000"/>
            <a:ext cx="6842125" cy="762000"/>
          </a:xfrm>
          <a:custGeom>
            <a:avLst/>
            <a:gdLst/>
            <a:ahLst/>
            <a:cxnLst/>
            <a:rect l="l" t="t" r="r" b="b"/>
            <a:pathLst>
              <a:path w="6842125" h="762000">
                <a:moveTo>
                  <a:pt x="0" y="0"/>
                </a:moveTo>
                <a:lnTo>
                  <a:pt x="6842125" y="0"/>
                </a:lnTo>
                <a:lnTo>
                  <a:pt x="6842125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3F4F6">
              <a:alpha val="60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333375" y="3683000"/>
            <a:ext cx="31750" cy="762000"/>
          </a:xfrm>
          <a:custGeom>
            <a:avLst/>
            <a:gdLst/>
            <a:ahLst/>
            <a:cxnLst/>
            <a:rect l="l" t="t" r="r" b="b"/>
            <a:pathLst>
              <a:path w="31750" h="762000">
                <a:moveTo>
                  <a:pt x="0" y="0"/>
                </a:moveTo>
                <a:lnTo>
                  <a:pt x="31750" y="0"/>
                </a:lnTo>
                <a:lnTo>
                  <a:pt x="3175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99A1AF"/>
          </a:solidFill>
          <a:ln/>
        </p:spPr>
      </p:sp>
      <p:sp>
        <p:nvSpPr>
          <p:cNvPr id="21" name="Shape 19"/>
          <p:cNvSpPr/>
          <p:nvPr/>
        </p:nvSpPr>
        <p:spPr>
          <a:xfrm>
            <a:off x="476250" y="38100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99A1AF"/>
          </a:solidFill>
          <a:ln/>
        </p:spPr>
      </p:sp>
      <p:sp>
        <p:nvSpPr>
          <p:cNvPr id="22" name="Text 20"/>
          <p:cNvSpPr/>
          <p:nvPr/>
        </p:nvSpPr>
        <p:spPr>
          <a:xfrm>
            <a:off x="448469" y="3810000"/>
            <a:ext cx="309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825500" y="3825875"/>
            <a:ext cx="15240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Alojamiento transitorio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76250" y="4127500"/>
            <a:ext cx="663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Albergues, pensiones, pisos tutelados, recursos de media estancia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33375" y="4540250"/>
            <a:ext cx="6842125" cy="762000"/>
          </a:xfrm>
          <a:custGeom>
            <a:avLst/>
            <a:gdLst/>
            <a:ahLst/>
            <a:cxnLst/>
            <a:rect l="l" t="t" r="r" b="b"/>
            <a:pathLst>
              <a:path w="6842125" h="762000">
                <a:moveTo>
                  <a:pt x="0" y="0"/>
                </a:moveTo>
                <a:lnTo>
                  <a:pt x="6842125" y="0"/>
                </a:lnTo>
                <a:lnTo>
                  <a:pt x="6842125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3F4F6">
              <a:alpha val="60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333375" y="4540250"/>
            <a:ext cx="31750" cy="762000"/>
          </a:xfrm>
          <a:custGeom>
            <a:avLst/>
            <a:gdLst/>
            <a:ahLst/>
            <a:cxnLst/>
            <a:rect l="l" t="t" r="r" b="b"/>
            <a:pathLst>
              <a:path w="31750" h="762000">
                <a:moveTo>
                  <a:pt x="0" y="0"/>
                </a:moveTo>
                <a:lnTo>
                  <a:pt x="31750" y="0"/>
                </a:lnTo>
                <a:lnTo>
                  <a:pt x="3175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99A1AF"/>
          </a:solidFill>
          <a:ln/>
        </p:spPr>
      </p:sp>
      <p:sp>
        <p:nvSpPr>
          <p:cNvPr id="27" name="Shape 25"/>
          <p:cNvSpPr/>
          <p:nvPr/>
        </p:nvSpPr>
        <p:spPr>
          <a:xfrm>
            <a:off x="476250" y="466725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99A1AF"/>
          </a:solidFill>
          <a:ln/>
        </p:spPr>
      </p:sp>
      <p:sp>
        <p:nvSpPr>
          <p:cNvPr id="28" name="Text 26"/>
          <p:cNvSpPr/>
          <p:nvPr/>
        </p:nvSpPr>
        <p:spPr>
          <a:xfrm>
            <a:off x="448469" y="4667250"/>
            <a:ext cx="309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4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825500" y="4683125"/>
            <a:ext cx="2024062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Vivienda insegura o inadecuada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76250" y="4984750"/>
            <a:ext cx="663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Riesgo de desahucio, violencia doméstica, infravivienda, ocupación ilegal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33375" y="5429250"/>
            <a:ext cx="6842125" cy="635000"/>
          </a:xfrm>
          <a:custGeom>
            <a:avLst/>
            <a:gdLst/>
            <a:ahLst/>
            <a:cxnLst/>
            <a:rect l="l" t="t" r="r" b="b"/>
            <a:pathLst>
              <a:path w="6842125" h="635000">
                <a:moveTo>
                  <a:pt x="0" y="0"/>
                </a:moveTo>
                <a:lnTo>
                  <a:pt x="6842125" y="0"/>
                </a:lnTo>
                <a:lnTo>
                  <a:pt x="6842125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333375" y="5429250"/>
            <a:ext cx="31750" cy="635000"/>
          </a:xfrm>
          <a:custGeom>
            <a:avLst/>
            <a:gdLst/>
            <a:ahLst/>
            <a:cxnLst/>
            <a:rect l="l" t="t" r="r" b="b"/>
            <a:pathLst>
              <a:path w="31750" h="635000">
                <a:moveTo>
                  <a:pt x="0" y="0"/>
                </a:moveTo>
                <a:lnTo>
                  <a:pt x="31750" y="0"/>
                </a:lnTo>
                <a:lnTo>
                  <a:pt x="31750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3" name="Text 31"/>
          <p:cNvSpPr/>
          <p:nvPr/>
        </p:nvSpPr>
        <p:spPr>
          <a:xfrm>
            <a:off x="476250" y="5556250"/>
            <a:ext cx="6635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Perfil HF: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El programa se dirige específicamente a personas en categorías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 y 2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con larga trayectoria de sinhogarismo y alta vulnerabilidad añadida.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7366000" y="1111250"/>
            <a:ext cx="198438" cy="158750"/>
          </a:xfrm>
          <a:custGeom>
            <a:avLst/>
            <a:gdLst/>
            <a:ahLst/>
            <a:cxnLst/>
            <a:rect l="l" t="t" r="r" b="b"/>
            <a:pathLst>
              <a:path w="198438" h="158750">
                <a:moveTo>
                  <a:pt x="119062" y="9922"/>
                </a:moveTo>
                <a:lnTo>
                  <a:pt x="158750" y="9922"/>
                </a:lnTo>
                <a:cubicBezTo>
                  <a:pt x="164238" y="9922"/>
                  <a:pt x="168672" y="14356"/>
                  <a:pt x="168672" y="19844"/>
                </a:cubicBezTo>
                <a:cubicBezTo>
                  <a:pt x="168672" y="25332"/>
                  <a:pt x="164238" y="29766"/>
                  <a:pt x="158750" y="29766"/>
                </a:cubicBezTo>
                <a:lnTo>
                  <a:pt x="123527" y="29766"/>
                </a:lnTo>
                <a:cubicBezTo>
                  <a:pt x="121915" y="37765"/>
                  <a:pt x="116427" y="44369"/>
                  <a:pt x="109141" y="47532"/>
                </a:cubicBezTo>
                <a:lnTo>
                  <a:pt x="109141" y="138906"/>
                </a:lnTo>
                <a:lnTo>
                  <a:pt x="158750" y="138906"/>
                </a:lnTo>
                <a:cubicBezTo>
                  <a:pt x="164238" y="138906"/>
                  <a:pt x="168672" y="143340"/>
                  <a:pt x="168672" y="148828"/>
                </a:cubicBezTo>
                <a:cubicBezTo>
                  <a:pt x="168672" y="154316"/>
                  <a:pt x="164238" y="158750"/>
                  <a:pt x="158750" y="158750"/>
                </a:cubicBezTo>
                <a:lnTo>
                  <a:pt x="39688" y="158750"/>
                </a:lnTo>
                <a:cubicBezTo>
                  <a:pt x="34199" y="158750"/>
                  <a:pt x="29766" y="154316"/>
                  <a:pt x="29766" y="148828"/>
                </a:cubicBezTo>
                <a:cubicBezTo>
                  <a:pt x="29766" y="143340"/>
                  <a:pt x="34199" y="138906"/>
                  <a:pt x="39688" y="138906"/>
                </a:cubicBezTo>
                <a:lnTo>
                  <a:pt x="89297" y="138906"/>
                </a:lnTo>
                <a:lnTo>
                  <a:pt x="89297" y="47532"/>
                </a:lnTo>
                <a:cubicBezTo>
                  <a:pt x="82010" y="44338"/>
                  <a:pt x="76522" y="37734"/>
                  <a:pt x="74910" y="29766"/>
                </a:cubicBezTo>
                <a:lnTo>
                  <a:pt x="39688" y="29766"/>
                </a:lnTo>
                <a:cubicBezTo>
                  <a:pt x="34199" y="29766"/>
                  <a:pt x="29766" y="25332"/>
                  <a:pt x="29766" y="19844"/>
                </a:cubicBezTo>
                <a:cubicBezTo>
                  <a:pt x="29766" y="14356"/>
                  <a:pt x="34199" y="9922"/>
                  <a:pt x="39688" y="9922"/>
                </a:cubicBezTo>
                <a:lnTo>
                  <a:pt x="79375" y="9922"/>
                </a:lnTo>
                <a:cubicBezTo>
                  <a:pt x="83902" y="3907"/>
                  <a:pt x="91095" y="0"/>
                  <a:pt x="99219" y="0"/>
                </a:cubicBezTo>
                <a:cubicBezTo>
                  <a:pt x="107342" y="0"/>
                  <a:pt x="114536" y="3907"/>
                  <a:pt x="119062" y="9922"/>
                </a:cubicBezTo>
                <a:close/>
                <a:moveTo>
                  <a:pt x="136302" y="99219"/>
                </a:moveTo>
                <a:lnTo>
                  <a:pt x="181198" y="99219"/>
                </a:lnTo>
                <a:lnTo>
                  <a:pt x="158750" y="60709"/>
                </a:lnTo>
                <a:lnTo>
                  <a:pt x="136302" y="99219"/>
                </a:lnTo>
                <a:close/>
                <a:moveTo>
                  <a:pt x="158750" y="128984"/>
                </a:moveTo>
                <a:cubicBezTo>
                  <a:pt x="139247" y="128984"/>
                  <a:pt x="123031" y="118442"/>
                  <a:pt x="119683" y="104521"/>
                </a:cubicBezTo>
                <a:cubicBezTo>
                  <a:pt x="118876" y="101110"/>
                  <a:pt x="119993" y="97606"/>
                  <a:pt x="121760" y="94568"/>
                </a:cubicBezTo>
                <a:lnTo>
                  <a:pt x="151278" y="43966"/>
                </a:lnTo>
                <a:cubicBezTo>
                  <a:pt x="152828" y="41300"/>
                  <a:pt x="155680" y="39688"/>
                  <a:pt x="158750" y="39688"/>
                </a:cubicBezTo>
                <a:cubicBezTo>
                  <a:pt x="161820" y="39688"/>
                  <a:pt x="164672" y="41331"/>
                  <a:pt x="166222" y="43966"/>
                </a:cubicBezTo>
                <a:lnTo>
                  <a:pt x="195740" y="94568"/>
                </a:lnTo>
                <a:cubicBezTo>
                  <a:pt x="197507" y="97606"/>
                  <a:pt x="198624" y="101110"/>
                  <a:pt x="197817" y="104521"/>
                </a:cubicBezTo>
                <a:cubicBezTo>
                  <a:pt x="194469" y="118411"/>
                  <a:pt x="178253" y="128984"/>
                  <a:pt x="158750" y="128984"/>
                </a:cubicBezTo>
                <a:close/>
                <a:moveTo>
                  <a:pt x="39315" y="60709"/>
                </a:moveTo>
                <a:lnTo>
                  <a:pt x="16867" y="99219"/>
                </a:lnTo>
                <a:lnTo>
                  <a:pt x="61795" y="99219"/>
                </a:lnTo>
                <a:lnTo>
                  <a:pt x="39315" y="60709"/>
                </a:lnTo>
                <a:close/>
                <a:moveTo>
                  <a:pt x="279" y="104521"/>
                </a:moveTo>
                <a:cubicBezTo>
                  <a:pt x="-527" y="101110"/>
                  <a:pt x="589" y="97606"/>
                  <a:pt x="2356" y="94568"/>
                </a:cubicBezTo>
                <a:lnTo>
                  <a:pt x="31874" y="43966"/>
                </a:lnTo>
                <a:cubicBezTo>
                  <a:pt x="33424" y="41300"/>
                  <a:pt x="36277" y="39688"/>
                  <a:pt x="39346" y="39688"/>
                </a:cubicBezTo>
                <a:cubicBezTo>
                  <a:pt x="42416" y="39688"/>
                  <a:pt x="45269" y="41331"/>
                  <a:pt x="46819" y="43966"/>
                </a:cubicBezTo>
                <a:lnTo>
                  <a:pt x="76336" y="94568"/>
                </a:lnTo>
                <a:cubicBezTo>
                  <a:pt x="78104" y="97606"/>
                  <a:pt x="79220" y="101110"/>
                  <a:pt x="78414" y="104521"/>
                </a:cubicBezTo>
                <a:cubicBezTo>
                  <a:pt x="75065" y="118411"/>
                  <a:pt x="58849" y="128984"/>
                  <a:pt x="39346" y="128984"/>
                </a:cubicBezTo>
                <a:cubicBezTo>
                  <a:pt x="19844" y="128984"/>
                  <a:pt x="3628" y="118442"/>
                  <a:pt x="279" y="104521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5" name="Text 33"/>
          <p:cNvSpPr/>
          <p:nvPr/>
        </p:nvSpPr>
        <p:spPr>
          <a:xfrm>
            <a:off x="7564438" y="1079500"/>
            <a:ext cx="4389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Marco Normativo Español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7366000" y="1428750"/>
            <a:ext cx="4508500" cy="666750"/>
          </a:xfrm>
          <a:custGeom>
            <a:avLst/>
            <a:gdLst/>
            <a:ahLst/>
            <a:cxnLst/>
            <a:rect l="l" t="t" r="r" b="b"/>
            <a:pathLst>
              <a:path w="4508500" h="666750">
                <a:moveTo>
                  <a:pt x="0" y="0"/>
                </a:moveTo>
                <a:lnTo>
                  <a:pt x="4508500" y="0"/>
                </a:lnTo>
                <a:lnTo>
                  <a:pt x="450850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7" name="Text 35"/>
          <p:cNvSpPr/>
          <p:nvPr/>
        </p:nvSpPr>
        <p:spPr>
          <a:xfrm>
            <a:off x="7493000" y="1555750"/>
            <a:ext cx="431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EINPSH 2015-2020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493000" y="1778000"/>
            <a:ext cx="431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Estrategia Integral Nacional que incorporó HF como eje principal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7366000" y="2190750"/>
            <a:ext cx="4508500" cy="666750"/>
          </a:xfrm>
          <a:custGeom>
            <a:avLst/>
            <a:gdLst/>
            <a:ahLst/>
            <a:cxnLst/>
            <a:rect l="l" t="t" r="r" b="b"/>
            <a:pathLst>
              <a:path w="4508500" h="666750">
                <a:moveTo>
                  <a:pt x="0" y="0"/>
                </a:moveTo>
                <a:lnTo>
                  <a:pt x="4508500" y="0"/>
                </a:lnTo>
                <a:lnTo>
                  <a:pt x="450850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0" name="Text 38"/>
          <p:cNvSpPr/>
          <p:nvPr/>
        </p:nvSpPr>
        <p:spPr>
          <a:xfrm>
            <a:off x="7493000" y="2317750"/>
            <a:ext cx="431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Constitución Española, Art. 47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7493000" y="2540000"/>
            <a:ext cx="431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Derecho a vivienda digna — base jurídica para programas HF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7366000" y="2952750"/>
            <a:ext cx="4508500" cy="666750"/>
          </a:xfrm>
          <a:custGeom>
            <a:avLst/>
            <a:gdLst/>
            <a:ahLst/>
            <a:cxnLst/>
            <a:rect l="l" t="t" r="r" b="b"/>
            <a:pathLst>
              <a:path w="4508500" h="666750">
                <a:moveTo>
                  <a:pt x="0" y="0"/>
                </a:moveTo>
                <a:lnTo>
                  <a:pt x="4508500" y="0"/>
                </a:lnTo>
                <a:lnTo>
                  <a:pt x="450850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3" name="Text 41"/>
          <p:cNvSpPr/>
          <p:nvPr/>
        </p:nvSpPr>
        <p:spPr>
          <a:xfrm>
            <a:off x="7493000" y="3079750"/>
            <a:ext cx="431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Ley 12/2023 — Derecho a la Vivienda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7493000" y="3302000"/>
            <a:ext cx="431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Primera ley estatal con contenido sustantivo sobre vivienda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7366000" y="3714750"/>
            <a:ext cx="4508500" cy="666750"/>
          </a:xfrm>
          <a:custGeom>
            <a:avLst/>
            <a:gdLst/>
            <a:ahLst/>
            <a:cxnLst/>
            <a:rect l="l" t="t" r="r" b="b"/>
            <a:pathLst>
              <a:path w="4508500" h="666750">
                <a:moveTo>
                  <a:pt x="0" y="0"/>
                </a:moveTo>
                <a:lnTo>
                  <a:pt x="4508500" y="0"/>
                </a:lnTo>
                <a:lnTo>
                  <a:pt x="450850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6" name="Text 44"/>
          <p:cNvSpPr/>
          <p:nvPr/>
        </p:nvSpPr>
        <p:spPr>
          <a:xfrm>
            <a:off x="7493000" y="3841750"/>
            <a:ext cx="431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RGPD / LOPDGDD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7493000" y="4064000"/>
            <a:ext cx="431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Protección de datos de categoría especial (salud, adicciones)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7366000" y="4476750"/>
            <a:ext cx="4508500" cy="666750"/>
          </a:xfrm>
          <a:custGeom>
            <a:avLst/>
            <a:gdLst/>
            <a:ahLst/>
            <a:cxnLst/>
            <a:rect l="l" t="t" r="r" b="b"/>
            <a:pathLst>
              <a:path w="4508500" h="666750">
                <a:moveTo>
                  <a:pt x="0" y="0"/>
                </a:moveTo>
                <a:lnTo>
                  <a:pt x="4508500" y="0"/>
                </a:lnTo>
                <a:lnTo>
                  <a:pt x="450850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9" name="Text 47"/>
          <p:cNvSpPr/>
          <p:nvPr/>
        </p:nvSpPr>
        <p:spPr>
          <a:xfrm>
            <a:off x="7493000" y="4603750"/>
            <a:ext cx="431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Leyes de Servicios Sociales autonómicas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493000" y="4826000"/>
            <a:ext cx="431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Marco de prestaciones y catálogo de servicios (ej. Ley 11/2003 en Madrid)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7366000" y="5270500"/>
            <a:ext cx="4508500" cy="1079500"/>
          </a:xfrm>
          <a:custGeom>
            <a:avLst/>
            <a:gdLst/>
            <a:ahLst/>
            <a:cxnLst/>
            <a:rect l="l" t="t" r="r" b="b"/>
            <a:pathLst>
              <a:path w="4508500" h="1079500">
                <a:moveTo>
                  <a:pt x="0" y="0"/>
                </a:moveTo>
                <a:lnTo>
                  <a:pt x="4508500" y="0"/>
                </a:lnTo>
                <a:lnTo>
                  <a:pt x="4508500" y="1079500"/>
                </a:lnTo>
                <a:lnTo>
                  <a:pt x="0" y="1079500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52" name="Text 50"/>
          <p:cNvSpPr/>
          <p:nvPr/>
        </p:nvSpPr>
        <p:spPr>
          <a:xfrm>
            <a:off x="7493000" y="5397500"/>
            <a:ext cx="431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Contexto Europeo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7493000" y="5651500"/>
            <a:ext cx="43180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Declaración de Lisboa (2021)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insta a los Estados Miembros a adoptar HF como estrategia nacional para 2030. España ha comprometido extensión progresiva vinculada a fondos MRR.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onlinemswprograms.com/eba1bdfb9a3b18471ebf0be9d33d52f2bb9493ef.jpg">    </p:cNvPr>
          <p:cNvPicPr>
            <a:picLocks noChangeAspect="1"/>
          </p:cNvPicPr>
          <p:nvPr/>
        </p:nvPicPr>
        <p:blipFill>
          <a:blip r:embed="rId1"/>
          <a:srcRect l="6593" r="6593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8B0000">
                  <a:alpha val="95000"/>
                </a:srgbClr>
              </a:gs>
              <a:gs pos="50000">
                <a:srgbClr val="8B0000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990600" y="1690688"/>
            <a:ext cx="1304925" cy="495300"/>
          </a:xfrm>
          <a:custGeom>
            <a:avLst/>
            <a:gdLst/>
            <a:ahLst/>
            <a:cxnLst/>
            <a:rect l="l" t="t" r="r" b="b"/>
            <a:pathLst>
              <a:path w="1304925" h="495300">
                <a:moveTo>
                  <a:pt x="0" y="0"/>
                </a:moveTo>
                <a:lnTo>
                  <a:pt x="1304925" y="0"/>
                </a:lnTo>
                <a:lnTo>
                  <a:pt x="130492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1219200" y="1804988"/>
            <a:ext cx="942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spc="75" kern="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PARTE 2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990600" y="2414588"/>
            <a:ext cx="111061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Principios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Metodológicos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990600" y="4071938"/>
            <a:ext cx="65151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Las seis claves del modelo y el perfil de beneficiarios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990600" y="5014913"/>
            <a:ext cx="609600" cy="38100"/>
          </a:xfrm>
          <a:custGeom>
            <a:avLst/>
            <a:gdLst/>
            <a:ahLst/>
            <a:cxnLst/>
            <a:rect l="l" t="t" r="r" b="b"/>
            <a:pathLst>
              <a:path w="609600" h="38100">
                <a:moveTo>
                  <a:pt x="0" y="0"/>
                </a:moveTo>
                <a:lnTo>
                  <a:pt x="609600" y="0"/>
                </a:lnTo>
                <a:lnTo>
                  <a:pt x="609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" name="Text 6"/>
          <p:cNvSpPr/>
          <p:nvPr/>
        </p:nvSpPr>
        <p:spPr>
          <a:xfrm>
            <a:off x="1752600" y="4900613"/>
            <a:ext cx="1009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FFFFF">
                    <a:alpha val="8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Módulos 6-9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3395" y="323395"/>
            <a:ext cx="11609889" cy="1940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9" b="1" spc="51" kern="0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2.1 CLAVES METODOLÓGICAS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23395" y="582111"/>
            <a:ext cx="11690737" cy="3233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92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Los Seis Principios del Housing First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23395" y="1115714"/>
            <a:ext cx="3743300" cy="2118239"/>
          </a:xfrm>
          <a:custGeom>
            <a:avLst/>
            <a:gdLst/>
            <a:ahLst/>
            <a:cxnLst/>
            <a:rect l="l" t="t" r="r" b="b"/>
            <a:pathLst>
              <a:path w="3743300" h="2118239">
                <a:moveTo>
                  <a:pt x="0" y="0"/>
                </a:moveTo>
                <a:lnTo>
                  <a:pt x="3743300" y="0"/>
                </a:lnTo>
                <a:lnTo>
                  <a:pt x="3743300" y="2118239"/>
                </a:lnTo>
                <a:lnTo>
                  <a:pt x="0" y="2118239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5" name="Shape 3"/>
          <p:cNvSpPr/>
          <p:nvPr/>
        </p:nvSpPr>
        <p:spPr>
          <a:xfrm>
            <a:off x="323395" y="1115714"/>
            <a:ext cx="3743300" cy="32340"/>
          </a:xfrm>
          <a:custGeom>
            <a:avLst/>
            <a:gdLst/>
            <a:ahLst/>
            <a:cxnLst/>
            <a:rect l="l" t="t" r="r" b="b"/>
            <a:pathLst>
              <a:path w="3743300" h="32340">
                <a:moveTo>
                  <a:pt x="0" y="0"/>
                </a:moveTo>
                <a:lnTo>
                  <a:pt x="3743300" y="0"/>
                </a:lnTo>
                <a:lnTo>
                  <a:pt x="3743300" y="32340"/>
                </a:lnTo>
                <a:lnTo>
                  <a:pt x="0" y="3234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485093" y="1293581"/>
            <a:ext cx="388074" cy="388074"/>
          </a:xfrm>
          <a:custGeom>
            <a:avLst/>
            <a:gdLst/>
            <a:ahLst/>
            <a:cxnLst/>
            <a:rect l="l" t="t" r="r" b="b"/>
            <a:pathLst>
              <a:path w="388074" h="388074">
                <a:moveTo>
                  <a:pt x="194037" y="0"/>
                </a:moveTo>
                <a:lnTo>
                  <a:pt x="194037" y="0"/>
                </a:lnTo>
                <a:cubicBezTo>
                  <a:pt x="301129" y="0"/>
                  <a:pt x="388074" y="86945"/>
                  <a:pt x="388074" y="194037"/>
                </a:cubicBezTo>
                <a:lnTo>
                  <a:pt x="388074" y="194037"/>
                </a:lnTo>
                <a:cubicBezTo>
                  <a:pt x="388074" y="301129"/>
                  <a:pt x="301129" y="388074"/>
                  <a:pt x="194037" y="388074"/>
                </a:cubicBezTo>
                <a:lnTo>
                  <a:pt x="194037" y="388074"/>
                </a:lnTo>
                <a:cubicBezTo>
                  <a:pt x="86945" y="388074"/>
                  <a:pt x="0" y="301129"/>
                  <a:pt x="0" y="194037"/>
                </a:cubicBezTo>
                <a:lnTo>
                  <a:pt x="0" y="194037"/>
                </a:lnTo>
                <a:cubicBezTo>
                  <a:pt x="0" y="86945"/>
                  <a:pt x="86945" y="0"/>
                  <a:pt x="194037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" name="Text 5"/>
          <p:cNvSpPr/>
          <p:nvPr/>
        </p:nvSpPr>
        <p:spPr>
          <a:xfrm>
            <a:off x="444668" y="1293581"/>
            <a:ext cx="468923" cy="388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73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970186" y="1374430"/>
            <a:ext cx="1350175" cy="226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7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Incondicionalidad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85093" y="1778674"/>
            <a:ext cx="3484584" cy="4204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9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Las personas deben tener las </a:t>
            </a:r>
            <a:pPr>
              <a:lnSpc>
                <a:spcPct val="140000"/>
              </a:lnSpc>
            </a:pPr>
            <a:r>
              <a:rPr lang="en-US" sz="1019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máximas garantías</a:t>
            </a:r>
            <a:pPr>
              <a:lnSpc>
                <a:spcPct val="140000"/>
              </a:lnSpc>
            </a:pPr>
            <a:r>
              <a:rPr lang="en-US" sz="1019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sobre la tenencia de su vivienda.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85093" y="2296106"/>
            <a:ext cx="3419905" cy="776149"/>
          </a:xfrm>
          <a:custGeom>
            <a:avLst/>
            <a:gdLst/>
            <a:ahLst/>
            <a:cxnLst/>
            <a:rect l="l" t="t" r="r" b="b"/>
            <a:pathLst>
              <a:path w="3419905" h="776149">
                <a:moveTo>
                  <a:pt x="0" y="0"/>
                </a:moveTo>
                <a:lnTo>
                  <a:pt x="3419905" y="0"/>
                </a:lnTo>
                <a:lnTo>
                  <a:pt x="3419905" y="776149"/>
                </a:lnTo>
                <a:lnTo>
                  <a:pt x="0" y="7761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9"/>
          <p:cNvSpPr/>
          <p:nvPr/>
        </p:nvSpPr>
        <p:spPr>
          <a:xfrm>
            <a:off x="582111" y="2393125"/>
            <a:ext cx="3290546" cy="58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9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 continuidad del alojamiento </a:t>
            </a:r>
            <a:pPr>
              <a:lnSpc>
                <a:spcPct val="130000"/>
              </a:lnSpc>
            </a:pPr>
            <a:r>
              <a:rPr lang="en-US" sz="1019" b="1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no está supeditada</a:t>
            </a:r>
            <a:pPr>
              <a:lnSpc>
                <a:spcPct val="130000"/>
              </a:lnSpc>
            </a:pPr>
            <a:r>
              <a:rPr lang="en-US" sz="1019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al cumplimiento de objetivos terapéuticos, abstinencia ni condiciones de comportamiento.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224476" y="1115714"/>
            <a:ext cx="3743300" cy="2118239"/>
          </a:xfrm>
          <a:custGeom>
            <a:avLst/>
            <a:gdLst/>
            <a:ahLst/>
            <a:cxnLst/>
            <a:rect l="l" t="t" r="r" b="b"/>
            <a:pathLst>
              <a:path w="3743300" h="2118239">
                <a:moveTo>
                  <a:pt x="0" y="0"/>
                </a:moveTo>
                <a:lnTo>
                  <a:pt x="3743300" y="0"/>
                </a:lnTo>
                <a:lnTo>
                  <a:pt x="3743300" y="2118239"/>
                </a:lnTo>
                <a:lnTo>
                  <a:pt x="0" y="2118239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3" name="Shape 11"/>
          <p:cNvSpPr/>
          <p:nvPr/>
        </p:nvSpPr>
        <p:spPr>
          <a:xfrm>
            <a:off x="4224476" y="1115714"/>
            <a:ext cx="3743300" cy="32340"/>
          </a:xfrm>
          <a:custGeom>
            <a:avLst/>
            <a:gdLst/>
            <a:ahLst/>
            <a:cxnLst/>
            <a:rect l="l" t="t" r="r" b="b"/>
            <a:pathLst>
              <a:path w="3743300" h="32340">
                <a:moveTo>
                  <a:pt x="0" y="0"/>
                </a:moveTo>
                <a:lnTo>
                  <a:pt x="3743300" y="0"/>
                </a:lnTo>
                <a:lnTo>
                  <a:pt x="3743300" y="32340"/>
                </a:lnTo>
                <a:lnTo>
                  <a:pt x="0" y="3234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4" name="Shape 12"/>
          <p:cNvSpPr/>
          <p:nvPr/>
        </p:nvSpPr>
        <p:spPr>
          <a:xfrm>
            <a:off x="4386174" y="1293581"/>
            <a:ext cx="388074" cy="388074"/>
          </a:xfrm>
          <a:custGeom>
            <a:avLst/>
            <a:gdLst/>
            <a:ahLst/>
            <a:cxnLst/>
            <a:rect l="l" t="t" r="r" b="b"/>
            <a:pathLst>
              <a:path w="388074" h="388074">
                <a:moveTo>
                  <a:pt x="194037" y="0"/>
                </a:moveTo>
                <a:lnTo>
                  <a:pt x="194037" y="0"/>
                </a:lnTo>
                <a:cubicBezTo>
                  <a:pt x="301129" y="0"/>
                  <a:pt x="388074" y="86945"/>
                  <a:pt x="388074" y="194037"/>
                </a:cubicBezTo>
                <a:lnTo>
                  <a:pt x="388074" y="194037"/>
                </a:lnTo>
                <a:cubicBezTo>
                  <a:pt x="388074" y="301129"/>
                  <a:pt x="301129" y="388074"/>
                  <a:pt x="194037" y="388074"/>
                </a:cubicBezTo>
                <a:lnTo>
                  <a:pt x="194037" y="388074"/>
                </a:lnTo>
                <a:cubicBezTo>
                  <a:pt x="86945" y="388074"/>
                  <a:pt x="0" y="301129"/>
                  <a:pt x="0" y="194037"/>
                </a:cubicBezTo>
                <a:lnTo>
                  <a:pt x="0" y="194037"/>
                </a:lnTo>
                <a:cubicBezTo>
                  <a:pt x="0" y="86945"/>
                  <a:pt x="86945" y="0"/>
                  <a:pt x="194037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5" name="Text 13"/>
          <p:cNvSpPr/>
          <p:nvPr/>
        </p:nvSpPr>
        <p:spPr>
          <a:xfrm>
            <a:off x="4345750" y="1293581"/>
            <a:ext cx="468923" cy="388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73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871267" y="1374430"/>
            <a:ext cx="2457804" cy="226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7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Separación Vivienda-Tratamiento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386174" y="1778674"/>
            <a:ext cx="3484584" cy="4204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9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 vivienda es el </a:t>
            </a:r>
            <a:pPr>
              <a:lnSpc>
                <a:spcPct val="140000"/>
              </a:lnSpc>
            </a:pPr>
            <a:r>
              <a:rPr lang="en-US" sz="1019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lugar de residencia</a:t>
            </a:r>
            <a:pPr>
              <a:lnSpc>
                <a:spcPct val="140000"/>
              </a:lnSpc>
            </a:pPr>
            <a:r>
              <a:rPr lang="en-US" sz="1019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, no un dispositivo de control.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386174" y="2296106"/>
            <a:ext cx="3419905" cy="776149"/>
          </a:xfrm>
          <a:custGeom>
            <a:avLst/>
            <a:gdLst/>
            <a:ahLst/>
            <a:cxnLst/>
            <a:rect l="l" t="t" r="r" b="b"/>
            <a:pathLst>
              <a:path w="3419905" h="776149">
                <a:moveTo>
                  <a:pt x="0" y="0"/>
                </a:moveTo>
                <a:lnTo>
                  <a:pt x="3419905" y="0"/>
                </a:lnTo>
                <a:lnTo>
                  <a:pt x="3419905" y="776149"/>
                </a:lnTo>
                <a:lnTo>
                  <a:pt x="0" y="7761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9" name="Text 17"/>
          <p:cNvSpPr/>
          <p:nvPr/>
        </p:nvSpPr>
        <p:spPr>
          <a:xfrm>
            <a:off x="4483193" y="2393125"/>
            <a:ext cx="3290546" cy="58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9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Los tratamientos se prestan </a:t>
            </a:r>
            <a:pPr>
              <a:lnSpc>
                <a:spcPct val="130000"/>
              </a:lnSpc>
            </a:pPr>
            <a:r>
              <a:rPr lang="en-US" sz="1019" b="1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fuera del domicilio</a:t>
            </a:r>
            <a:pPr>
              <a:lnSpc>
                <a:spcPct val="130000"/>
              </a:lnSpc>
            </a:pPr>
            <a:r>
              <a:rPr lang="en-US" sz="1019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en recursos normalizados de la comunidad. El equipo es apoyo comunitario, no controlador.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8125558" y="1115714"/>
            <a:ext cx="3743300" cy="2118239"/>
          </a:xfrm>
          <a:custGeom>
            <a:avLst/>
            <a:gdLst/>
            <a:ahLst/>
            <a:cxnLst/>
            <a:rect l="l" t="t" r="r" b="b"/>
            <a:pathLst>
              <a:path w="3743300" h="2118239">
                <a:moveTo>
                  <a:pt x="0" y="0"/>
                </a:moveTo>
                <a:lnTo>
                  <a:pt x="3743300" y="0"/>
                </a:lnTo>
                <a:lnTo>
                  <a:pt x="3743300" y="2118239"/>
                </a:lnTo>
                <a:lnTo>
                  <a:pt x="0" y="2118239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1" name="Shape 19"/>
          <p:cNvSpPr/>
          <p:nvPr/>
        </p:nvSpPr>
        <p:spPr>
          <a:xfrm>
            <a:off x="8125558" y="1115714"/>
            <a:ext cx="3743300" cy="32340"/>
          </a:xfrm>
          <a:custGeom>
            <a:avLst/>
            <a:gdLst/>
            <a:ahLst/>
            <a:cxnLst/>
            <a:rect l="l" t="t" r="r" b="b"/>
            <a:pathLst>
              <a:path w="3743300" h="32340">
                <a:moveTo>
                  <a:pt x="0" y="0"/>
                </a:moveTo>
                <a:lnTo>
                  <a:pt x="3743300" y="0"/>
                </a:lnTo>
                <a:lnTo>
                  <a:pt x="3743300" y="32340"/>
                </a:lnTo>
                <a:lnTo>
                  <a:pt x="0" y="3234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2" name="Shape 20"/>
          <p:cNvSpPr/>
          <p:nvPr/>
        </p:nvSpPr>
        <p:spPr>
          <a:xfrm>
            <a:off x="8287255" y="1293581"/>
            <a:ext cx="388074" cy="388074"/>
          </a:xfrm>
          <a:custGeom>
            <a:avLst/>
            <a:gdLst/>
            <a:ahLst/>
            <a:cxnLst/>
            <a:rect l="l" t="t" r="r" b="b"/>
            <a:pathLst>
              <a:path w="388074" h="388074">
                <a:moveTo>
                  <a:pt x="194037" y="0"/>
                </a:moveTo>
                <a:lnTo>
                  <a:pt x="194037" y="0"/>
                </a:lnTo>
                <a:cubicBezTo>
                  <a:pt x="301129" y="0"/>
                  <a:pt x="388074" y="86945"/>
                  <a:pt x="388074" y="194037"/>
                </a:cubicBezTo>
                <a:lnTo>
                  <a:pt x="388074" y="194037"/>
                </a:lnTo>
                <a:cubicBezTo>
                  <a:pt x="388074" y="301129"/>
                  <a:pt x="301129" y="388074"/>
                  <a:pt x="194037" y="388074"/>
                </a:cubicBezTo>
                <a:lnTo>
                  <a:pt x="194037" y="388074"/>
                </a:lnTo>
                <a:cubicBezTo>
                  <a:pt x="86945" y="388074"/>
                  <a:pt x="0" y="301129"/>
                  <a:pt x="0" y="194037"/>
                </a:cubicBezTo>
                <a:lnTo>
                  <a:pt x="0" y="194037"/>
                </a:lnTo>
                <a:cubicBezTo>
                  <a:pt x="0" y="86945"/>
                  <a:pt x="86945" y="0"/>
                  <a:pt x="194037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3" name="Text 21"/>
          <p:cNvSpPr/>
          <p:nvPr/>
        </p:nvSpPr>
        <p:spPr>
          <a:xfrm>
            <a:off x="8246831" y="1293581"/>
            <a:ext cx="468923" cy="388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73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772348" y="1374430"/>
            <a:ext cx="2199088" cy="226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7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Respeto, Calidez y Solidaridad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287255" y="1778674"/>
            <a:ext cx="3484584" cy="210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9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 </a:t>
            </a:r>
            <a:pPr>
              <a:lnSpc>
                <a:spcPct val="140000"/>
              </a:lnSpc>
            </a:pPr>
            <a:r>
              <a:rPr lang="en-US" sz="1019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alma del proyecto</a:t>
            </a:r>
            <a:pPr>
              <a:lnSpc>
                <a:spcPct val="140000"/>
              </a:lnSpc>
            </a:pPr>
            <a:r>
              <a:rPr lang="en-US" sz="1019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que permite crear relaciones saludables.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8287255" y="2085899"/>
            <a:ext cx="3419905" cy="776149"/>
          </a:xfrm>
          <a:custGeom>
            <a:avLst/>
            <a:gdLst/>
            <a:ahLst/>
            <a:cxnLst/>
            <a:rect l="l" t="t" r="r" b="b"/>
            <a:pathLst>
              <a:path w="3419905" h="776149">
                <a:moveTo>
                  <a:pt x="0" y="0"/>
                </a:moveTo>
                <a:lnTo>
                  <a:pt x="3419905" y="0"/>
                </a:lnTo>
                <a:lnTo>
                  <a:pt x="3419905" y="776149"/>
                </a:lnTo>
                <a:lnTo>
                  <a:pt x="0" y="7761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7" name="Text 25"/>
          <p:cNvSpPr/>
          <p:nvPr/>
        </p:nvSpPr>
        <p:spPr>
          <a:xfrm>
            <a:off x="8384274" y="2182918"/>
            <a:ext cx="3290546" cy="58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9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Deben estar presentes en </a:t>
            </a:r>
            <a:pPr>
              <a:lnSpc>
                <a:spcPct val="130000"/>
              </a:lnSpc>
            </a:pPr>
            <a:r>
              <a:rPr lang="en-US" sz="1019" b="1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cada interacción</a:t>
            </a:r>
            <a:pPr>
              <a:lnSpc>
                <a:spcPct val="130000"/>
              </a:lnSpc>
            </a:pPr>
            <a:r>
              <a:rPr lang="en-US" sz="1019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: comunicación, actitud ante recaídas, forma de entrar al domicilio, lenguaje utilizado.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23395" y="3411820"/>
            <a:ext cx="3743300" cy="2118239"/>
          </a:xfrm>
          <a:custGeom>
            <a:avLst/>
            <a:gdLst/>
            <a:ahLst/>
            <a:cxnLst/>
            <a:rect l="l" t="t" r="r" b="b"/>
            <a:pathLst>
              <a:path w="3743300" h="2118239">
                <a:moveTo>
                  <a:pt x="0" y="0"/>
                </a:moveTo>
                <a:lnTo>
                  <a:pt x="3743300" y="0"/>
                </a:lnTo>
                <a:lnTo>
                  <a:pt x="3743300" y="2118239"/>
                </a:lnTo>
                <a:lnTo>
                  <a:pt x="0" y="2118239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9" name="Shape 27"/>
          <p:cNvSpPr/>
          <p:nvPr/>
        </p:nvSpPr>
        <p:spPr>
          <a:xfrm>
            <a:off x="323395" y="3411820"/>
            <a:ext cx="3743300" cy="32340"/>
          </a:xfrm>
          <a:custGeom>
            <a:avLst/>
            <a:gdLst/>
            <a:ahLst/>
            <a:cxnLst/>
            <a:rect l="l" t="t" r="r" b="b"/>
            <a:pathLst>
              <a:path w="3743300" h="32340">
                <a:moveTo>
                  <a:pt x="0" y="0"/>
                </a:moveTo>
                <a:lnTo>
                  <a:pt x="3743300" y="0"/>
                </a:lnTo>
                <a:lnTo>
                  <a:pt x="3743300" y="32340"/>
                </a:lnTo>
                <a:lnTo>
                  <a:pt x="0" y="3234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0" name="Shape 28"/>
          <p:cNvSpPr/>
          <p:nvPr/>
        </p:nvSpPr>
        <p:spPr>
          <a:xfrm>
            <a:off x="485093" y="3589687"/>
            <a:ext cx="388074" cy="388074"/>
          </a:xfrm>
          <a:custGeom>
            <a:avLst/>
            <a:gdLst/>
            <a:ahLst/>
            <a:cxnLst/>
            <a:rect l="l" t="t" r="r" b="b"/>
            <a:pathLst>
              <a:path w="388074" h="388074">
                <a:moveTo>
                  <a:pt x="194037" y="0"/>
                </a:moveTo>
                <a:lnTo>
                  <a:pt x="194037" y="0"/>
                </a:lnTo>
                <a:cubicBezTo>
                  <a:pt x="301129" y="0"/>
                  <a:pt x="388074" y="86945"/>
                  <a:pt x="388074" y="194037"/>
                </a:cubicBezTo>
                <a:lnTo>
                  <a:pt x="388074" y="194037"/>
                </a:lnTo>
                <a:cubicBezTo>
                  <a:pt x="388074" y="301129"/>
                  <a:pt x="301129" y="388074"/>
                  <a:pt x="194037" y="388074"/>
                </a:cubicBezTo>
                <a:lnTo>
                  <a:pt x="194037" y="388074"/>
                </a:lnTo>
                <a:cubicBezTo>
                  <a:pt x="86945" y="388074"/>
                  <a:pt x="0" y="301129"/>
                  <a:pt x="0" y="194037"/>
                </a:cubicBezTo>
                <a:lnTo>
                  <a:pt x="0" y="194037"/>
                </a:lnTo>
                <a:cubicBezTo>
                  <a:pt x="0" y="86945"/>
                  <a:pt x="86945" y="0"/>
                  <a:pt x="194037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1" name="Text 29"/>
          <p:cNvSpPr/>
          <p:nvPr/>
        </p:nvSpPr>
        <p:spPr>
          <a:xfrm>
            <a:off x="444668" y="3589687"/>
            <a:ext cx="468923" cy="388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73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4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970186" y="3670536"/>
            <a:ext cx="2207172" cy="226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7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Elección y Autodeterminación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85093" y="4074780"/>
            <a:ext cx="3484584" cy="210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9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Las personas son </a:t>
            </a:r>
            <a:pPr>
              <a:lnSpc>
                <a:spcPct val="140000"/>
              </a:lnSpc>
            </a:pPr>
            <a:r>
              <a:rPr lang="en-US" sz="1019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capaces de definir sus propias metas</a:t>
            </a:r>
            <a:pPr>
              <a:lnSpc>
                <a:spcPct val="140000"/>
              </a:lnSpc>
            </a:pPr>
            <a:r>
              <a:rPr lang="en-US" sz="1019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.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85093" y="4382005"/>
            <a:ext cx="3419905" cy="582111"/>
          </a:xfrm>
          <a:custGeom>
            <a:avLst/>
            <a:gdLst/>
            <a:ahLst/>
            <a:cxnLst/>
            <a:rect l="l" t="t" r="r" b="b"/>
            <a:pathLst>
              <a:path w="3419905" h="582111">
                <a:moveTo>
                  <a:pt x="0" y="0"/>
                </a:moveTo>
                <a:lnTo>
                  <a:pt x="3419905" y="0"/>
                </a:lnTo>
                <a:lnTo>
                  <a:pt x="3419905" y="582111"/>
                </a:lnTo>
                <a:lnTo>
                  <a:pt x="0" y="5821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5" name="Text 33"/>
          <p:cNvSpPr/>
          <p:nvPr/>
        </p:nvSpPr>
        <p:spPr>
          <a:xfrm>
            <a:off x="582111" y="4479024"/>
            <a:ext cx="3290546" cy="388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9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 proyecto devuelve la </a:t>
            </a:r>
            <a:pPr>
              <a:lnSpc>
                <a:spcPct val="130000"/>
              </a:lnSpc>
            </a:pPr>
            <a:r>
              <a:rPr lang="en-US" sz="1019" b="1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capacidad de decisión</a:t>
            </a:r>
            <a:pPr>
              <a:lnSpc>
                <a:spcPct val="130000"/>
              </a:lnSpc>
            </a:pPr>
            <a:r>
              <a:rPr lang="en-US" sz="1019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: elige barrio, vivienda, objetivos, ritmo de los apoyos.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224476" y="3411820"/>
            <a:ext cx="3743300" cy="2118239"/>
          </a:xfrm>
          <a:custGeom>
            <a:avLst/>
            <a:gdLst/>
            <a:ahLst/>
            <a:cxnLst/>
            <a:rect l="l" t="t" r="r" b="b"/>
            <a:pathLst>
              <a:path w="3743300" h="2118239">
                <a:moveTo>
                  <a:pt x="0" y="0"/>
                </a:moveTo>
                <a:lnTo>
                  <a:pt x="3743300" y="0"/>
                </a:lnTo>
                <a:lnTo>
                  <a:pt x="3743300" y="2118239"/>
                </a:lnTo>
                <a:lnTo>
                  <a:pt x="0" y="2118239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7" name="Shape 35"/>
          <p:cNvSpPr/>
          <p:nvPr/>
        </p:nvSpPr>
        <p:spPr>
          <a:xfrm>
            <a:off x="4224476" y="3411820"/>
            <a:ext cx="3743300" cy="32340"/>
          </a:xfrm>
          <a:custGeom>
            <a:avLst/>
            <a:gdLst/>
            <a:ahLst/>
            <a:cxnLst/>
            <a:rect l="l" t="t" r="r" b="b"/>
            <a:pathLst>
              <a:path w="3743300" h="32340">
                <a:moveTo>
                  <a:pt x="0" y="0"/>
                </a:moveTo>
                <a:lnTo>
                  <a:pt x="3743300" y="0"/>
                </a:lnTo>
                <a:lnTo>
                  <a:pt x="3743300" y="32340"/>
                </a:lnTo>
                <a:lnTo>
                  <a:pt x="0" y="3234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8" name="Shape 36"/>
          <p:cNvSpPr/>
          <p:nvPr/>
        </p:nvSpPr>
        <p:spPr>
          <a:xfrm>
            <a:off x="4386174" y="3589687"/>
            <a:ext cx="388074" cy="388074"/>
          </a:xfrm>
          <a:custGeom>
            <a:avLst/>
            <a:gdLst/>
            <a:ahLst/>
            <a:cxnLst/>
            <a:rect l="l" t="t" r="r" b="b"/>
            <a:pathLst>
              <a:path w="388074" h="388074">
                <a:moveTo>
                  <a:pt x="194037" y="0"/>
                </a:moveTo>
                <a:lnTo>
                  <a:pt x="194037" y="0"/>
                </a:lnTo>
                <a:cubicBezTo>
                  <a:pt x="301129" y="0"/>
                  <a:pt x="388074" y="86945"/>
                  <a:pt x="388074" y="194037"/>
                </a:cubicBezTo>
                <a:lnTo>
                  <a:pt x="388074" y="194037"/>
                </a:lnTo>
                <a:cubicBezTo>
                  <a:pt x="388074" y="301129"/>
                  <a:pt x="301129" y="388074"/>
                  <a:pt x="194037" y="388074"/>
                </a:cubicBezTo>
                <a:lnTo>
                  <a:pt x="194037" y="388074"/>
                </a:lnTo>
                <a:cubicBezTo>
                  <a:pt x="86945" y="388074"/>
                  <a:pt x="0" y="301129"/>
                  <a:pt x="0" y="194037"/>
                </a:cubicBezTo>
                <a:lnTo>
                  <a:pt x="0" y="194037"/>
                </a:lnTo>
                <a:cubicBezTo>
                  <a:pt x="0" y="86945"/>
                  <a:pt x="86945" y="0"/>
                  <a:pt x="194037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9" name="Text 37"/>
          <p:cNvSpPr/>
          <p:nvPr/>
        </p:nvSpPr>
        <p:spPr>
          <a:xfrm>
            <a:off x="4345750" y="3589687"/>
            <a:ext cx="468923" cy="388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73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5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4871267" y="3670536"/>
            <a:ext cx="2191003" cy="226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7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Orientación a la Recuperación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4386174" y="4074780"/>
            <a:ext cx="3484584" cy="210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9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Apoyos </a:t>
            </a:r>
            <a:pPr>
              <a:lnSpc>
                <a:spcPct val="140000"/>
              </a:lnSpc>
            </a:pPr>
            <a:r>
              <a:rPr lang="en-US" sz="1019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proporcionales</a:t>
            </a:r>
            <a:pPr>
              <a:lnSpc>
                <a:spcPct val="140000"/>
              </a:lnSpc>
            </a:pPr>
            <a:r>
              <a:rPr lang="en-US" sz="1019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a las demandas y capacidades.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4386174" y="4382005"/>
            <a:ext cx="3419905" cy="582111"/>
          </a:xfrm>
          <a:custGeom>
            <a:avLst/>
            <a:gdLst/>
            <a:ahLst/>
            <a:cxnLst/>
            <a:rect l="l" t="t" r="r" b="b"/>
            <a:pathLst>
              <a:path w="3419905" h="582111">
                <a:moveTo>
                  <a:pt x="0" y="0"/>
                </a:moveTo>
                <a:lnTo>
                  <a:pt x="3419905" y="0"/>
                </a:lnTo>
                <a:lnTo>
                  <a:pt x="3419905" y="582111"/>
                </a:lnTo>
                <a:lnTo>
                  <a:pt x="0" y="5821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3" name="Text 41"/>
          <p:cNvSpPr/>
          <p:nvPr/>
        </p:nvSpPr>
        <p:spPr>
          <a:xfrm>
            <a:off x="4483193" y="4479024"/>
            <a:ext cx="3290546" cy="388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9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 mejora </a:t>
            </a:r>
            <a:pPr>
              <a:lnSpc>
                <a:spcPct val="130000"/>
              </a:lnSpc>
            </a:pPr>
            <a:r>
              <a:rPr lang="en-US" sz="1019" b="1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no es lineal</a:t>
            </a:r>
            <a:pPr>
              <a:lnSpc>
                <a:spcPct val="130000"/>
              </a:lnSpc>
            </a:pPr>
            <a:r>
              <a:rPr lang="en-US" sz="1019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: habrá recaídas, crisis, retrocesos. El equipo trabaja a largo plazo sin desánimo ni juicio.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125558" y="3411820"/>
            <a:ext cx="3743300" cy="2118239"/>
          </a:xfrm>
          <a:custGeom>
            <a:avLst/>
            <a:gdLst/>
            <a:ahLst/>
            <a:cxnLst/>
            <a:rect l="l" t="t" r="r" b="b"/>
            <a:pathLst>
              <a:path w="3743300" h="2118239">
                <a:moveTo>
                  <a:pt x="0" y="0"/>
                </a:moveTo>
                <a:lnTo>
                  <a:pt x="3743300" y="0"/>
                </a:lnTo>
                <a:lnTo>
                  <a:pt x="3743300" y="2118239"/>
                </a:lnTo>
                <a:lnTo>
                  <a:pt x="0" y="2118239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5" name="Shape 43"/>
          <p:cNvSpPr/>
          <p:nvPr/>
        </p:nvSpPr>
        <p:spPr>
          <a:xfrm>
            <a:off x="8125558" y="3411820"/>
            <a:ext cx="3743300" cy="32340"/>
          </a:xfrm>
          <a:custGeom>
            <a:avLst/>
            <a:gdLst/>
            <a:ahLst/>
            <a:cxnLst/>
            <a:rect l="l" t="t" r="r" b="b"/>
            <a:pathLst>
              <a:path w="3743300" h="32340">
                <a:moveTo>
                  <a:pt x="0" y="0"/>
                </a:moveTo>
                <a:lnTo>
                  <a:pt x="3743300" y="0"/>
                </a:lnTo>
                <a:lnTo>
                  <a:pt x="3743300" y="32340"/>
                </a:lnTo>
                <a:lnTo>
                  <a:pt x="0" y="3234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6" name="Shape 44"/>
          <p:cNvSpPr/>
          <p:nvPr/>
        </p:nvSpPr>
        <p:spPr>
          <a:xfrm>
            <a:off x="8287255" y="3589687"/>
            <a:ext cx="388074" cy="388074"/>
          </a:xfrm>
          <a:custGeom>
            <a:avLst/>
            <a:gdLst/>
            <a:ahLst/>
            <a:cxnLst/>
            <a:rect l="l" t="t" r="r" b="b"/>
            <a:pathLst>
              <a:path w="388074" h="388074">
                <a:moveTo>
                  <a:pt x="194037" y="0"/>
                </a:moveTo>
                <a:lnTo>
                  <a:pt x="194037" y="0"/>
                </a:lnTo>
                <a:cubicBezTo>
                  <a:pt x="301129" y="0"/>
                  <a:pt x="388074" y="86945"/>
                  <a:pt x="388074" y="194037"/>
                </a:cubicBezTo>
                <a:lnTo>
                  <a:pt x="388074" y="194037"/>
                </a:lnTo>
                <a:cubicBezTo>
                  <a:pt x="388074" y="301129"/>
                  <a:pt x="301129" y="388074"/>
                  <a:pt x="194037" y="388074"/>
                </a:cubicBezTo>
                <a:lnTo>
                  <a:pt x="194037" y="388074"/>
                </a:lnTo>
                <a:cubicBezTo>
                  <a:pt x="86945" y="388074"/>
                  <a:pt x="0" y="301129"/>
                  <a:pt x="0" y="194037"/>
                </a:cubicBezTo>
                <a:lnTo>
                  <a:pt x="0" y="194037"/>
                </a:lnTo>
                <a:cubicBezTo>
                  <a:pt x="0" y="86945"/>
                  <a:pt x="86945" y="0"/>
                  <a:pt x="194037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7" name="Text 45"/>
          <p:cNvSpPr/>
          <p:nvPr/>
        </p:nvSpPr>
        <p:spPr>
          <a:xfrm>
            <a:off x="8246831" y="3589687"/>
            <a:ext cx="468923" cy="388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73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6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8772348" y="3670536"/>
            <a:ext cx="1770589" cy="226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73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Vivienda como Derecho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8287255" y="4074780"/>
            <a:ext cx="3484584" cy="4204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9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 alojamiento es un </a:t>
            </a:r>
            <a:pPr>
              <a:lnSpc>
                <a:spcPct val="140000"/>
              </a:lnSpc>
            </a:pPr>
            <a:r>
              <a:rPr lang="en-US" sz="1019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derecho fundamental</a:t>
            </a:r>
            <a:pPr>
              <a:lnSpc>
                <a:spcPct val="140000"/>
              </a:lnSpc>
            </a:pPr>
            <a:r>
              <a:rPr lang="en-US" sz="1019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, no una recompensa.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8287255" y="4592212"/>
            <a:ext cx="3419905" cy="776149"/>
          </a:xfrm>
          <a:custGeom>
            <a:avLst/>
            <a:gdLst/>
            <a:ahLst/>
            <a:cxnLst/>
            <a:rect l="l" t="t" r="r" b="b"/>
            <a:pathLst>
              <a:path w="3419905" h="776149">
                <a:moveTo>
                  <a:pt x="0" y="0"/>
                </a:moveTo>
                <a:lnTo>
                  <a:pt x="3419905" y="0"/>
                </a:lnTo>
                <a:lnTo>
                  <a:pt x="3419905" y="776149"/>
                </a:lnTo>
                <a:lnTo>
                  <a:pt x="0" y="7761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1" name="Text 49"/>
          <p:cNvSpPr/>
          <p:nvPr/>
        </p:nvSpPr>
        <p:spPr>
          <a:xfrm>
            <a:off x="8384274" y="4689231"/>
            <a:ext cx="3290546" cy="58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9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Ofrece seguridad, intimidad, salud, sentido de pertenencia. El objetivo es la </a:t>
            </a:r>
            <a:pPr>
              <a:lnSpc>
                <a:spcPct val="130000"/>
              </a:lnSpc>
            </a:pPr>
            <a:r>
              <a:rPr lang="en-US" sz="1019" b="1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plena ciudadanía</a:t>
            </a:r>
            <a:pPr>
              <a:lnSpc>
                <a:spcPct val="130000"/>
              </a:lnSpc>
            </a:pPr>
            <a:r>
              <a:rPr lang="en-US" sz="1019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, no solo mantener alojado.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339565" y="5691756"/>
            <a:ext cx="11529040" cy="646790"/>
          </a:xfrm>
          <a:custGeom>
            <a:avLst/>
            <a:gdLst/>
            <a:ahLst/>
            <a:cxnLst/>
            <a:rect l="l" t="t" r="r" b="b"/>
            <a:pathLst>
              <a:path w="11529040" h="646790">
                <a:moveTo>
                  <a:pt x="0" y="0"/>
                </a:moveTo>
                <a:lnTo>
                  <a:pt x="11529040" y="0"/>
                </a:lnTo>
                <a:lnTo>
                  <a:pt x="11529040" y="646790"/>
                </a:lnTo>
                <a:lnTo>
                  <a:pt x="0" y="646790"/>
                </a:lnTo>
                <a:lnTo>
                  <a:pt x="0" y="0"/>
                </a:ln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53" name="Shape 51"/>
          <p:cNvSpPr/>
          <p:nvPr/>
        </p:nvSpPr>
        <p:spPr>
          <a:xfrm>
            <a:off x="339565" y="5691756"/>
            <a:ext cx="32340" cy="646790"/>
          </a:xfrm>
          <a:custGeom>
            <a:avLst/>
            <a:gdLst/>
            <a:ahLst/>
            <a:cxnLst/>
            <a:rect l="l" t="t" r="r" b="b"/>
            <a:pathLst>
              <a:path w="32340" h="646790">
                <a:moveTo>
                  <a:pt x="0" y="0"/>
                </a:moveTo>
                <a:lnTo>
                  <a:pt x="32340" y="0"/>
                </a:lnTo>
                <a:lnTo>
                  <a:pt x="32340" y="646790"/>
                </a:lnTo>
                <a:lnTo>
                  <a:pt x="0" y="64679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4" name="Shape 52"/>
          <p:cNvSpPr/>
          <p:nvPr/>
        </p:nvSpPr>
        <p:spPr>
          <a:xfrm>
            <a:off x="501263" y="5837284"/>
            <a:ext cx="129358" cy="129358"/>
          </a:xfrm>
          <a:custGeom>
            <a:avLst/>
            <a:gdLst/>
            <a:ahLst/>
            <a:cxnLst/>
            <a:rect l="l" t="t" r="r" b="b"/>
            <a:pathLst>
              <a:path w="129358" h="129358">
                <a:moveTo>
                  <a:pt x="64679" y="0"/>
                </a:moveTo>
                <a:cubicBezTo>
                  <a:pt x="68393" y="0"/>
                  <a:pt x="71804" y="2046"/>
                  <a:pt x="73572" y="5306"/>
                </a:cubicBezTo>
                <a:lnTo>
                  <a:pt x="128145" y="106367"/>
                </a:lnTo>
                <a:cubicBezTo>
                  <a:pt x="129838" y="109500"/>
                  <a:pt x="129762" y="113289"/>
                  <a:pt x="127943" y="116346"/>
                </a:cubicBezTo>
                <a:cubicBezTo>
                  <a:pt x="126124" y="119404"/>
                  <a:pt x="122814" y="121273"/>
                  <a:pt x="119252" y="121273"/>
                </a:cubicBezTo>
                <a:lnTo>
                  <a:pt x="10106" y="121273"/>
                </a:lnTo>
                <a:cubicBezTo>
                  <a:pt x="6544" y="121273"/>
                  <a:pt x="3259" y="119404"/>
                  <a:pt x="1415" y="116346"/>
                </a:cubicBezTo>
                <a:cubicBezTo>
                  <a:pt x="-430" y="113289"/>
                  <a:pt x="-480" y="109500"/>
                  <a:pt x="1213" y="106367"/>
                </a:cubicBezTo>
                <a:lnTo>
                  <a:pt x="55786" y="5306"/>
                </a:lnTo>
                <a:cubicBezTo>
                  <a:pt x="57554" y="2046"/>
                  <a:pt x="60965" y="0"/>
                  <a:pt x="64679" y="0"/>
                </a:cubicBezTo>
                <a:close/>
                <a:moveTo>
                  <a:pt x="64679" y="42446"/>
                </a:moveTo>
                <a:cubicBezTo>
                  <a:pt x="61319" y="42446"/>
                  <a:pt x="58615" y="45149"/>
                  <a:pt x="58615" y="48509"/>
                </a:cubicBezTo>
                <a:lnTo>
                  <a:pt x="58615" y="76806"/>
                </a:lnTo>
                <a:cubicBezTo>
                  <a:pt x="58615" y="80167"/>
                  <a:pt x="61319" y="82870"/>
                  <a:pt x="64679" y="82870"/>
                </a:cubicBezTo>
                <a:cubicBezTo>
                  <a:pt x="68039" y="82870"/>
                  <a:pt x="70743" y="80167"/>
                  <a:pt x="70743" y="76806"/>
                </a:cubicBezTo>
                <a:lnTo>
                  <a:pt x="70743" y="48509"/>
                </a:lnTo>
                <a:cubicBezTo>
                  <a:pt x="70743" y="45149"/>
                  <a:pt x="68039" y="42446"/>
                  <a:pt x="64679" y="42446"/>
                </a:cubicBezTo>
                <a:close/>
                <a:moveTo>
                  <a:pt x="71425" y="97019"/>
                </a:moveTo>
                <a:cubicBezTo>
                  <a:pt x="71578" y="94515"/>
                  <a:pt x="70330" y="92132"/>
                  <a:pt x="68183" y="90834"/>
                </a:cubicBezTo>
                <a:cubicBezTo>
                  <a:pt x="66037" y="89536"/>
                  <a:pt x="63347" y="89536"/>
                  <a:pt x="61200" y="90834"/>
                </a:cubicBezTo>
                <a:cubicBezTo>
                  <a:pt x="59054" y="92132"/>
                  <a:pt x="57805" y="94515"/>
                  <a:pt x="57958" y="97019"/>
                </a:cubicBezTo>
                <a:cubicBezTo>
                  <a:pt x="57805" y="99523"/>
                  <a:pt x="59054" y="101905"/>
                  <a:pt x="61200" y="103203"/>
                </a:cubicBezTo>
                <a:cubicBezTo>
                  <a:pt x="63347" y="104502"/>
                  <a:pt x="66037" y="104502"/>
                  <a:pt x="68183" y="103203"/>
                </a:cubicBezTo>
                <a:cubicBezTo>
                  <a:pt x="70330" y="101905"/>
                  <a:pt x="71578" y="99523"/>
                  <a:pt x="71425" y="97019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5" name="Text 53"/>
          <p:cNvSpPr/>
          <p:nvPr/>
        </p:nvSpPr>
        <p:spPr>
          <a:xfrm>
            <a:off x="687965" y="5821114"/>
            <a:ext cx="11115960" cy="388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9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Nota importante:</a:t>
            </a:r>
            <a:pPr>
              <a:lnSpc>
                <a:spcPct val="130000"/>
              </a:lnSpc>
            </a:pPr>
            <a:r>
              <a:rPr lang="en-US" sz="1019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Estos principios forman un </a:t>
            </a:r>
            <a:pPr>
              <a:lnSpc>
                <a:spcPct val="130000"/>
              </a:lnSpc>
            </a:pPr>
            <a:r>
              <a:rPr lang="en-US" sz="1019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sistema interdependiente</a:t>
            </a:r>
            <a:pPr>
              <a:lnSpc>
                <a:spcPct val="130000"/>
              </a:lnSpc>
            </a:pPr>
            <a:r>
              <a:rPr lang="en-US" sz="1019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. Eliminar o debilitar cualquiera de ellos no produce una versión simplificada, sino un modelo diferente con resultados generalmente peores.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4650" y="344650"/>
            <a:ext cx="11571630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b="1" spc="54" kern="0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2.2 REDUCCIÓN DE DAÑOS Y PERFIL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4650" y="620370"/>
            <a:ext cx="11657792" cy="344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42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Reducción de Daños y Criterios de Elegibilidad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66191" y="1171811"/>
            <a:ext cx="172325" cy="172325"/>
          </a:xfrm>
          <a:custGeom>
            <a:avLst/>
            <a:gdLst/>
            <a:ahLst/>
            <a:cxnLst/>
            <a:rect l="l" t="t" r="r" b="b"/>
            <a:pathLst>
              <a:path w="172325" h="172325">
                <a:moveTo>
                  <a:pt x="81114" y="29315"/>
                </a:moveTo>
                <a:lnTo>
                  <a:pt x="86163" y="36283"/>
                </a:lnTo>
                <a:lnTo>
                  <a:pt x="91211" y="29315"/>
                </a:lnTo>
                <a:cubicBezTo>
                  <a:pt x="99625" y="17670"/>
                  <a:pt x="113156" y="10770"/>
                  <a:pt x="127527" y="10770"/>
                </a:cubicBezTo>
                <a:cubicBezTo>
                  <a:pt x="152265" y="10770"/>
                  <a:pt x="172325" y="30830"/>
                  <a:pt x="172325" y="55568"/>
                </a:cubicBezTo>
                <a:lnTo>
                  <a:pt x="172325" y="56443"/>
                </a:lnTo>
                <a:cubicBezTo>
                  <a:pt x="172325" y="94207"/>
                  <a:pt x="125239" y="138062"/>
                  <a:pt x="100669" y="156809"/>
                </a:cubicBezTo>
                <a:cubicBezTo>
                  <a:pt x="96495" y="159973"/>
                  <a:pt x="91379" y="161555"/>
                  <a:pt x="86163" y="161555"/>
                </a:cubicBezTo>
                <a:cubicBezTo>
                  <a:pt x="80946" y="161555"/>
                  <a:pt x="75796" y="160007"/>
                  <a:pt x="71656" y="156809"/>
                </a:cubicBezTo>
                <a:cubicBezTo>
                  <a:pt x="47086" y="138062"/>
                  <a:pt x="0" y="94207"/>
                  <a:pt x="0" y="56443"/>
                </a:cubicBezTo>
                <a:lnTo>
                  <a:pt x="0" y="55568"/>
                </a:lnTo>
                <a:cubicBezTo>
                  <a:pt x="0" y="30830"/>
                  <a:pt x="20060" y="10770"/>
                  <a:pt x="44798" y="10770"/>
                </a:cubicBezTo>
                <a:cubicBezTo>
                  <a:pt x="59169" y="10770"/>
                  <a:pt x="72700" y="17670"/>
                  <a:pt x="81114" y="2931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5" name="Text 3"/>
          <p:cNvSpPr/>
          <p:nvPr/>
        </p:nvSpPr>
        <p:spPr>
          <a:xfrm>
            <a:off x="560057" y="1137346"/>
            <a:ext cx="5523019" cy="2412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7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Reducción de Daños (Harm Reduction)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44650" y="1481996"/>
            <a:ext cx="5721193" cy="4480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Filosofía que busca </a:t>
            </a:r>
            <a:pPr>
              <a:lnSpc>
                <a:spcPct val="140000"/>
              </a:lnSpc>
            </a:pPr>
            <a:r>
              <a:rPr lang="en-US" sz="1086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minimizar las consecuencias negativas</a:t>
            </a:r>
            <a:pPr>
              <a:lnSpc>
                <a:spcPct val="14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asociadas al consumo de sustancias, </a:t>
            </a:r>
            <a:pPr>
              <a:lnSpc>
                <a:spcPct val="140000"/>
              </a:lnSpc>
            </a:pPr>
            <a:r>
              <a:rPr lang="en-US" sz="1086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sin exigir abstinencia</a:t>
            </a:r>
            <a:pPr>
              <a:lnSpc>
                <a:spcPct val="14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como condición previa.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44650" y="2033436"/>
            <a:ext cx="5652263" cy="1723251"/>
          </a:xfrm>
          <a:custGeom>
            <a:avLst/>
            <a:gdLst/>
            <a:ahLst/>
            <a:cxnLst/>
            <a:rect l="l" t="t" r="r" b="b"/>
            <a:pathLst>
              <a:path w="5652263" h="1723251">
                <a:moveTo>
                  <a:pt x="0" y="0"/>
                </a:moveTo>
                <a:lnTo>
                  <a:pt x="5652263" y="0"/>
                </a:lnTo>
                <a:lnTo>
                  <a:pt x="5652263" y="1723251"/>
                </a:lnTo>
                <a:lnTo>
                  <a:pt x="0" y="1723251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8" name="Text 6"/>
          <p:cNvSpPr/>
          <p:nvPr/>
        </p:nvSpPr>
        <p:spPr>
          <a:xfrm>
            <a:off x="482510" y="2171296"/>
            <a:ext cx="5445473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Principios Básicos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82510" y="2447016"/>
            <a:ext cx="129244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09331" y="2447016"/>
            <a:ext cx="2343621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Aceptación de la realidad del consumo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82510" y="2688271"/>
            <a:ext cx="129244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09331" y="2688271"/>
            <a:ext cx="1378601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No juicio y no estigma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82510" y="2929527"/>
            <a:ext cx="129244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09331" y="2929527"/>
            <a:ext cx="1861111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Continuum de intervenciones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82510" y="3170782"/>
            <a:ext cx="129244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09331" y="3170782"/>
            <a:ext cx="2024820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Participación activa de la persona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82510" y="3412037"/>
            <a:ext cx="129244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09331" y="3412037"/>
            <a:ext cx="2352237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Priorización de necesidades inmediatas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44650" y="3860082"/>
            <a:ext cx="5652263" cy="1033951"/>
          </a:xfrm>
          <a:custGeom>
            <a:avLst/>
            <a:gdLst/>
            <a:ahLst/>
            <a:cxnLst/>
            <a:rect l="l" t="t" r="r" b="b"/>
            <a:pathLst>
              <a:path w="5652263" h="1033951">
                <a:moveTo>
                  <a:pt x="0" y="0"/>
                </a:moveTo>
                <a:lnTo>
                  <a:pt x="5652263" y="0"/>
                </a:lnTo>
                <a:lnTo>
                  <a:pt x="5652263" y="1033951"/>
                </a:lnTo>
                <a:lnTo>
                  <a:pt x="0" y="1033951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0" name="Text 18"/>
          <p:cNvSpPr/>
          <p:nvPr/>
        </p:nvSpPr>
        <p:spPr>
          <a:xfrm>
            <a:off x="482510" y="3997942"/>
            <a:ext cx="5445473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Intervenciones Frecuentes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91127" y="4308127"/>
            <a:ext cx="155093" cy="137860"/>
          </a:xfrm>
          <a:custGeom>
            <a:avLst/>
            <a:gdLst/>
            <a:ahLst/>
            <a:cxnLst/>
            <a:rect l="l" t="t" r="r" b="b"/>
            <a:pathLst>
              <a:path w="155093" h="137860">
                <a:moveTo>
                  <a:pt x="133956" y="-4577"/>
                </a:moveTo>
                <a:cubicBezTo>
                  <a:pt x="131425" y="-7108"/>
                  <a:pt x="127332" y="-7108"/>
                  <a:pt x="124828" y="-4577"/>
                </a:cubicBezTo>
                <a:cubicBezTo>
                  <a:pt x="122324" y="-2046"/>
                  <a:pt x="122297" y="2046"/>
                  <a:pt x="124828" y="4550"/>
                </a:cubicBezTo>
                <a:lnTo>
                  <a:pt x="128867" y="8589"/>
                </a:lnTo>
                <a:lnTo>
                  <a:pt x="116454" y="21002"/>
                </a:lnTo>
                <a:lnTo>
                  <a:pt x="99491" y="4039"/>
                </a:lnTo>
                <a:cubicBezTo>
                  <a:pt x="96960" y="1508"/>
                  <a:pt x="92867" y="1508"/>
                  <a:pt x="90363" y="4039"/>
                </a:cubicBezTo>
                <a:cubicBezTo>
                  <a:pt x="87859" y="6570"/>
                  <a:pt x="87832" y="10663"/>
                  <a:pt x="90363" y="13167"/>
                </a:cubicBezTo>
                <a:lnTo>
                  <a:pt x="92248" y="15052"/>
                </a:lnTo>
                <a:lnTo>
                  <a:pt x="71219" y="36081"/>
                </a:lnTo>
                <a:lnTo>
                  <a:pt x="82258" y="47120"/>
                </a:lnTo>
                <a:cubicBezTo>
                  <a:pt x="84789" y="49651"/>
                  <a:pt x="84789" y="53744"/>
                  <a:pt x="82258" y="56248"/>
                </a:cubicBezTo>
                <a:cubicBezTo>
                  <a:pt x="79727" y="58752"/>
                  <a:pt x="75635" y="58779"/>
                  <a:pt x="73130" y="56248"/>
                </a:cubicBezTo>
                <a:lnTo>
                  <a:pt x="62091" y="45208"/>
                </a:lnTo>
                <a:lnTo>
                  <a:pt x="49678" y="57621"/>
                </a:lnTo>
                <a:lnTo>
                  <a:pt x="60718" y="68661"/>
                </a:lnTo>
                <a:cubicBezTo>
                  <a:pt x="63249" y="71192"/>
                  <a:pt x="63249" y="75285"/>
                  <a:pt x="60718" y="77789"/>
                </a:cubicBezTo>
                <a:cubicBezTo>
                  <a:pt x="58187" y="80293"/>
                  <a:pt x="54094" y="80320"/>
                  <a:pt x="51590" y="77789"/>
                </a:cubicBezTo>
                <a:lnTo>
                  <a:pt x="40550" y="66749"/>
                </a:lnTo>
                <a:lnTo>
                  <a:pt x="30399" y="76900"/>
                </a:lnTo>
                <a:cubicBezTo>
                  <a:pt x="27572" y="79727"/>
                  <a:pt x="25983" y="83551"/>
                  <a:pt x="25983" y="87563"/>
                </a:cubicBezTo>
                <a:lnTo>
                  <a:pt x="25983" y="111473"/>
                </a:lnTo>
                <a:lnTo>
                  <a:pt x="10636" y="126820"/>
                </a:lnTo>
                <a:cubicBezTo>
                  <a:pt x="8105" y="129352"/>
                  <a:pt x="8105" y="133444"/>
                  <a:pt x="10636" y="135948"/>
                </a:cubicBezTo>
                <a:cubicBezTo>
                  <a:pt x="13167" y="138452"/>
                  <a:pt x="17259" y="138479"/>
                  <a:pt x="19764" y="135948"/>
                </a:cubicBezTo>
                <a:lnTo>
                  <a:pt x="35111" y="120601"/>
                </a:lnTo>
                <a:lnTo>
                  <a:pt x="59021" y="120601"/>
                </a:lnTo>
                <a:cubicBezTo>
                  <a:pt x="63033" y="120601"/>
                  <a:pt x="66857" y="119012"/>
                  <a:pt x="69684" y="116185"/>
                </a:cubicBezTo>
                <a:lnTo>
                  <a:pt x="131533" y="54336"/>
                </a:lnTo>
                <a:lnTo>
                  <a:pt x="133417" y="56221"/>
                </a:lnTo>
                <a:cubicBezTo>
                  <a:pt x="135948" y="58752"/>
                  <a:pt x="140041" y="58752"/>
                  <a:pt x="142545" y="56221"/>
                </a:cubicBezTo>
                <a:cubicBezTo>
                  <a:pt x="145049" y="53690"/>
                  <a:pt x="145076" y="49597"/>
                  <a:pt x="142545" y="47093"/>
                </a:cubicBezTo>
                <a:lnTo>
                  <a:pt x="125582" y="30130"/>
                </a:lnTo>
                <a:lnTo>
                  <a:pt x="137995" y="17717"/>
                </a:lnTo>
                <a:lnTo>
                  <a:pt x="142034" y="21756"/>
                </a:lnTo>
                <a:cubicBezTo>
                  <a:pt x="144565" y="24287"/>
                  <a:pt x="148657" y="24287"/>
                  <a:pt x="151161" y="21756"/>
                </a:cubicBezTo>
                <a:cubicBezTo>
                  <a:pt x="153666" y="19225"/>
                  <a:pt x="153692" y="15132"/>
                  <a:pt x="151161" y="12628"/>
                </a:cubicBezTo>
                <a:lnTo>
                  <a:pt x="133929" y="-4604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2" name="Text 20"/>
          <p:cNvSpPr/>
          <p:nvPr/>
        </p:nvSpPr>
        <p:spPr>
          <a:xfrm>
            <a:off x="723765" y="4273662"/>
            <a:ext cx="947788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Material estéril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220460" y="4308127"/>
            <a:ext cx="137860" cy="137860"/>
          </a:xfrm>
          <a:custGeom>
            <a:avLst/>
            <a:gdLst/>
            <a:ahLst/>
            <a:cxnLst/>
            <a:rect l="l" t="t" r="r" b="b"/>
            <a:pathLst>
              <a:path w="137860" h="137860">
                <a:moveTo>
                  <a:pt x="68930" y="137860"/>
                </a:moveTo>
                <a:cubicBezTo>
                  <a:pt x="106974" y="137860"/>
                  <a:pt x="137860" y="106974"/>
                  <a:pt x="137860" y="68930"/>
                </a:cubicBezTo>
                <a:cubicBezTo>
                  <a:pt x="137860" y="30887"/>
                  <a:pt x="106974" y="0"/>
                  <a:pt x="68930" y="0"/>
                </a:cubicBezTo>
                <a:cubicBezTo>
                  <a:pt x="30887" y="0"/>
                  <a:pt x="0" y="30887"/>
                  <a:pt x="0" y="68930"/>
                </a:cubicBezTo>
                <a:cubicBezTo>
                  <a:pt x="0" y="106974"/>
                  <a:pt x="30887" y="137860"/>
                  <a:pt x="68930" y="137860"/>
                </a:cubicBezTo>
                <a:close/>
                <a:moveTo>
                  <a:pt x="60314" y="43081"/>
                </a:moveTo>
                <a:cubicBezTo>
                  <a:pt x="60314" y="38326"/>
                  <a:pt x="64175" y="34465"/>
                  <a:pt x="68930" y="34465"/>
                </a:cubicBezTo>
                <a:cubicBezTo>
                  <a:pt x="73685" y="34465"/>
                  <a:pt x="77546" y="38326"/>
                  <a:pt x="77546" y="43081"/>
                </a:cubicBezTo>
                <a:cubicBezTo>
                  <a:pt x="77546" y="47837"/>
                  <a:pt x="73685" y="51698"/>
                  <a:pt x="68930" y="51698"/>
                </a:cubicBezTo>
                <a:cubicBezTo>
                  <a:pt x="64175" y="51698"/>
                  <a:pt x="60314" y="47837"/>
                  <a:pt x="60314" y="43081"/>
                </a:cubicBezTo>
                <a:close/>
                <a:moveTo>
                  <a:pt x="58160" y="60314"/>
                </a:moveTo>
                <a:lnTo>
                  <a:pt x="71084" y="60314"/>
                </a:lnTo>
                <a:cubicBezTo>
                  <a:pt x="74665" y="60314"/>
                  <a:pt x="77546" y="63195"/>
                  <a:pt x="77546" y="66776"/>
                </a:cubicBezTo>
                <a:lnTo>
                  <a:pt x="77546" y="90471"/>
                </a:lnTo>
                <a:lnTo>
                  <a:pt x="79700" y="90471"/>
                </a:lnTo>
                <a:cubicBezTo>
                  <a:pt x="83281" y="90471"/>
                  <a:pt x="86163" y="93352"/>
                  <a:pt x="86163" y="96933"/>
                </a:cubicBezTo>
                <a:cubicBezTo>
                  <a:pt x="86163" y="100514"/>
                  <a:pt x="83281" y="103395"/>
                  <a:pt x="79700" y="103395"/>
                </a:cubicBezTo>
                <a:lnTo>
                  <a:pt x="58160" y="103395"/>
                </a:lnTo>
                <a:cubicBezTo>
                  <a:pt x="54579" y="103395"/>
                  <a:pt x="51698" y="100514"/>
                  <a:pt x="51698" y="96933"/>
                </a:cubicBezTo>
                <a:cubicBezTo>
                  <a:pt x="51698" y="93352"/>
                  <a:pt x="54579" y="90471"/>
                  <a:pt x="58160" y="90471"/>
                </a:cubicBezTo>
                <a:lnTo>
                  <a:pt x="64622" y="90471"/>
                </a:lnTo>
                <a:lnTo>
                  <a:pt x="64622" y="73238"/>
                </a:lnTo>
                <a:lnTo>
                  <a:pt x="58160" y="73238"/>
                </a:lnTo>
                <a:cubicBezTo>
                  <a:pt x="54579" y="73238"/>
                  <a:pt x="51698" y="70357"/>
                  <a:pt x="51698" y="66776"/>
                </a:cubicBezTo>
                <a:cubicBezTo>
                  <a:pt x="51698" y="63195"/>
                  <a:pt x="54579" y="60314"/>
                  <a:pt x="58160" y="60314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4" name="Text 22"/>
          <p:cNvSpPr/>
          <p:nvPr/>
        </p:nvSpPr>
        <p:spPr>
          <a:xfrm>
            <a:off x="3444482" y="4273662"/>
            <a:ext cx="1464763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Información uso seguro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99743" y="4583847"/>
            <a:ext cx="137860" cy="137860"/>
          </a:xfrm>
          <a:custGeom>
            <a:avLst/>
            <a:gdLst/>
            <a:ahLst/>
            <a:cxnLst/>
            <a:rect l="l" t="t" r="r" b="b"/>
            <a:pathLst>
              <a:path w="137860" h="137860">
                <a:moveTo>
                  <a:pt x="17233" y="30157"/>
                </a:moveTo>
                <a:cubicBezTo>
                  <a:pt x="17233" y="23022"/>
                  <a:pt x="23022" y="17233"/>
                  <a:pt x="30157" y="17233"/>
                </a:cubicBezTo>
                <a:cubicBezTo>
                  <a:pt x="37292" y="17233"/>
                  <a:pt x="43081" y="23022"/>
                  <a:pt x="43081" y="30157"/>
                </a:cubicBezTo>
                <a:lnTo>
                  <a:pt x="43081" y="60314"/>
                </a:lnTo>
                <a:lnTo>
                  <a:pt x="17233" y="60314"/>
                </a:lnTo>
                <a:lnTo>
                  <a:pt x="17233" y="30157"/>
                </a:lnTo>
                <a:close/>
                <a:moveTo>
                  <a:pt x="47389" y="99087"/>
                </a:moveTo>
                <a:cubicBezTo>
                  <a:pt x="47389" y="85974"/>
                  <a:pt x="52263" y="73992"/>
                  <a:pt x="60314" y="64891"/>
                </a:cubicBezTo>
                <a:lnTo>
                  <a:pt x="60314" y="30157"/>
                </a:lnTo>
                <a:cubicBezTo>
                  <a:pt x="60314" y="13490"/>
                  <a:pt x="46824" y="0"/>
                  <a:pt x="30157" y="0"/>
                </a:cubicBezTo>
                <a:cubicBezTo>
                  <a:pt x="13490" y="0"/>
                  <a:pt x="0" y="13490"/>
                  <a:pt x="0" y="30157"/>
                </a:cubicBezTo>
                <a:lnTo>
                  <a:pt x="0" y="107703"/>
                </a:lnTo>
                <a:cubicBezTo>
                  <a:pt x="0" y="124370"/>
                  <a:pt x="13490" y="137860"/>
                  <a:pt x="30157" y="137860"/>
                </a:cubicBezTo>
                <a:cubicBezTo>
                  <a:pt x="40200" y="137860"/>
                  <a:pt x="49086" y="132960"/>
                  <a:pt x="54579" y="125393"/>
                </a:cubicBezTo>
                <a:cubicBezTo>
                  <a:pt x="50001" y="117693"/>
                  <a:pt x="47389" y="108699"/>
                  <a:pt x="47389" y="99087"/>
                </a:cubicBezTo>
                <a:close/>
                <a:moveTo>
                  <a:pt x="64810" y="117235"/>
                </a:moveTo>
                <a:cubicBezTo>
                  <a:pt x="66049" y="119577"/>
                  <a:pt x="69199" y="119847"/>
                  <a:pt x="71084" y="117962"/>
                </a:cubicBezTo>
                <a:lnTo>
                  <a:pt x="117962" y="71084"/>
                </a:lnTo>
                <a:cubicBezTo>
                  <a:pt x="119847" y="69199"/>
                  <a:pt x="119577" y="66049"/>
                  <a:pt x="117235" y="64810"/>
                </a:cubicBezTo>
                <a:cubicBezTo>
                  <a:pt x="111823" y="61929"/>
                  <a:pt x="105657" y="60314"/>
                  <a:pt x="99087" y="60314"/>
                </a:cubicBezTo>
                <a:cubicBezTo>
                  <a:pt x="77681" y="60314"/>
                  <a:pt x="60314" y="77681"/>
                  <a:pt x="60314" y="99087"/>
                </a:cubicBezTo>
                <a:cubicBezTo>
                  <a:pt x="60314" y="105630"/>
                  <a:pt x="61929" y="111823"/>
                  <a:pt x="64810" y="117235"/>
                </a:cubicBezTo>
                <a:close/>
                <a:moveTo>
                  <a:pt x="80212" y="127090"/>
                </a:moveTo>
                <a:cubicBezTo>
                  <a:pt x="78327" y="128975"/>
                  <a:pt x="78596" y="132125"/>
                  <a:pt x="80939" y="133363"/>
                </a:cubicBezTo>
                <a:cubicBezTo>
                  <a:pt x="86351" y="136245"/>
                  <a:pt x="92517" y="137860"/>
                  <a:pt x="99087" y="137860"/>
                </a:cubicBezTo>
                <a:cubicBezTo>
                  <a:pt x="120493" y="137860"/>
                  <a:pt x="137860" y="120493"/>
                  <a:pt x="137860" y="99087"/>
                </a:cubicBezTo>
                <a:cubicBezTo>
                  <a:pt x="137860" y="92544"/>
                  <a:pt x="136245" y="86351"/>
                  <a:pt x="133363" y="80939"/>
                </a:cubicBezTo>
                <a:cubicBezTo>
                  <a:pt x="132125" y="78596"/>
                  <a:pt x="128975" y="78327"/>
                  <a:pt x="127090" y="80212"/>
                </a:cubicBezTo>
                <a:lnTo>
                  <a:pt x="80212" y="12709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6" name="Text 24"/>
          <p:cNvSpPr/>
          <p:nvPr/>
        </p:nvSpPr>
        <p:spPr>
          <a:xfrm>
            <a:off x="723765" y="4549382"/>
            <a:ext cx="1206276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Naloxona (Narcan)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3229076" y="4583847"/>
            <a:ext cx="120628" cy="137860"/>
          </a:xfrm>
          <a:custGeom>
            <a:avLst/>
            <a:gdLst/>
            <a:ahLst/>
            <a:cxnLst/>
            <a:rect l="l" t="t" r="r" b="b"/>
            <a:pathLst>
              <a:path w="120628" h="137860">
                <a:moveTo>
                  <a:pt x="8616" y="0"/>
                </a:moveTo>
                <a:cubicBezTo>
                  <a:pt x="3850" y="0"/>
                  <a:pt x="0" y="3850"/>
                  <a:pt x="0" y="8616"/>
                </a:cubicBezTo>
                <a:lnTo>
                  <a:pt x="0" y="77546"/>
                </a:lnTo>
                <a:cubicBezTo>
                  <a:pt x="0" y="82312"/>
                  <a:pt x="3850" y="86163"/>
                  <a:pt x="8616" y="86163"/>
                </a:cubicBezTo>
                <a:cubicBezTo>
                  <a:pt x="13382" y="86163"/>
                  <a:pt x="17233" y="82312"/>
                  <a:pt x="17233" y="77546"/>
                </a:cubicBezTo>
                <a:lnTo>
                  <a:pt x="17233" y="60314"/>
                </a:lnTo>
                <a:lnTo>
                  <a:pt x="30884" y="60314"/>
                </a:lnTo>
                <a:lnTo>
                  <a:pt x="65349" y="94779"/>
                </a:lnTo>
                <a:lnTo>
                  <a:pt x="36969" y="123159"/>
                </a:lnTo>
                <a:cubicBezTo>
                  <a:pt x="33603" y="126524"/>
                  <a:pt x="33603" y="131990"/>
                  <a:pt x="36969" y="135356"/>
                </a:cubicBezTo>
                <a:cubicBezTo>
                  <a:pt x="40335" y="138722"/>
                  <a:pt x="45801" y="138722"/>
                  <a:pt x="49167" y="135356"/>
                </a:cubicBezTo>
                <a:lnTo>
                  <a:pt x="77546" y="106976"/>
                </a:lnTo>
                <a:lnTo>
                  <a:pt x="105926" y="135329"/>
                </a:lnTo>
                <a:cubicBezTo>
                  <a:pt x="109292" y="138695"/>
                  <a:pt x="114758" y="138695"/>
                  <a:pt x="118123" y="135329"/>
                </a:cubicBezTo>
                <a:cubicBezTo>
                  <a:pt x="121489" y="131963"/>
                  <a:pt x="121489" y="126497"/>
                  <a:pt x="118123" y="123132"/>
                </a:cubicBezTo>
                <a:lnTo>
                  <a:pt x="89744" y="94779"/>
                </a:lnTo>
                <a:lnTo>
                  <a:pt x="118097" y="66399"/>
                </a:lnTo>
                <a:cubicBezTo>
                  <a:pt x="121462" y="63033"/>
                  <a:pt x="121462" y="57567"/>
                  <a:pt x="118097" y="54202"/>
                </a:cubicBezTo>
                <a:cubicBezTo>
                  <a:pt x="114731" y="50836"/>
                  <a:pt x="109265" y="50836"/>
                  <a:pt x="105899" y="54202"/>
                </a:cubicBezTo>
                <a:lnTo>
                  <a:pt x="77546" y="82581"/>
                </a:lnTo>
                <a:lnTo>
                  <a:pt x="54444" y="59479"/>
                </a:lnTo>
                <a:cubicBezTo>
                  <a:pt x="67691" y="56302"/>
                  <a:pt x="77546" y="44374"/>
                  <a:pt x="77546" y="30157"/>
                </a:cubicBezTo>
                <a:cubicBezTo>
                  <a:pt x="77546" y="13490"/>
                  <a:pt x="64056" y="0"/>
                  <a:pt x="47389" y="0"/>
                </a:cubicBezTo>
                <a:lnTo>
                  <a:pt x="8616" y="0"/>
                </a:lnTo>
                <a:close/>
                <a:moveTo>
                  <a:pt x="47389" y="43081"/>
                </a:moveTo>
                <a:lnTo>
                  <a:pt x="17233" y="43081"/>
                </a:lnTo>
                <a:lnTo>
                  <a:pt x="17233" y="17233"/>
                </a:lnTo>
                <a:lnTo>
                  <a:pt x="47389" y="17233"/>
                </a:lnTo>
                <a:cubicBezTo>
                  <a:pt x="54525" y="17233"/>
                  <a:pt x="60314" y="23022"/>
                  <a:pt x="60314" y="30157"/>
                </a:cubicBezTo>
                <a:cubicBezTo>
                  <a:pt x="60314" y="37292"/>
                  <a:pt x="54525" y="43081"/>
                  <a:pt x="47389" y="43081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8" name="Text 26"/>
          <p:cNvSpPr/>
          <p:nvPr/>
        </p:nvSpPr>
        <p:spPr>
          <a:xfrm>
            <a:off x="3444482" y="4549382"/>
            <a:ext cx="1473380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Tratamiento sustitutivo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199799" y="1171811"/>
            <a:ext cx="215406" cy="172325"/>
          </a:xfrm>
          <a:custGeom>
            <a:avLst/>
            <a:gdLst/>
            <a:ahLst/>
            <a:cxnLst/>
            <a:rect l="l" t="t" r="r" b="b"/>
            <a:pathLst>
              <a:path w="215406" h="172325">
                <a:moveTo>
                  <a:pt x="45774" y="43081"/>
                </a:moveTo>
                <a:cubicBezTo>
                  <a:pt x="45774" y="20790"/>
                  <a:pt x="63871" y="2693"/>
                  <a:pt x="86163" y="2693"/>
                </a:cubicBezTo>
                <a:cubicBezTo>
                  <a:pt x="108454" y="2693"/>
                  <a:pt x="126551" y="20790"/>
                  <a:pt x="126551" y="43081"/>
                </a:cubicBezTo>
                <a:cubicBezTo>
                  <a:pt x="126551" y="65372"/>
                  <a:pt x="108454" y="83470"/>
                  <a:pt x="86163" y="83470"/>
                </a:cubicBezTo>
                <a:cubicBezTo>
                  <a:pt x="63871" y="83470"/>
                  <a:pt x="45774" y="65372"/>
                  <a:pt x="45774" y="43081"/>
                </a:cubicBezTo>
                <a:close/>
                <a:moveTo>
                  <a:pt x="16155" y="162329"/>
                </a:moveTo>
                <a:cubicBezTo>
                  <a:pt x="16155" y="129177"/>
                  <a:pt x="43014" y="102318"/>
                  <a:pt x="76166" y="102318"/>
                </a:cubicBezTo>
                <a:lnTo>
                  <a:pt x="96159" y="102318"/>
                </a:lnTo>
                <a:cubicBezTo>
                  <a:pt x="129311" y="102318"/>
                  <a:pt x="156170" y="129177"/>
                  <a:pt x="156170" y="162329"/>
                </a:cubicBezTo>
                <a:cubicBezTo>
                  <a:pt x="156170" y="167849"/>
                  <a:pt x="151693" y="172325"/>
                  <a:pt x="146173" y="172325"/>
                </a:cubicBezTo>
                <a:lnTo>
                  <a:pt x="26152" y="172325"/>
                </a:lnTo>
                <a:cubicBezTo>
                  <a:pt x="20632" y="172325"/>
                  <a:pt x="16155" y="167849"/>
                  <a:pt x="16155" y="162329"/>
                </a:cubicBezTo>
                <a:close/>
                <a:moveTo>
                  <a:pt x="206117" y="44663"/>
                </a:moveTo>
                <a:lnTo>
                  <a:pt x="179191" y="87744"/>
                </a:lnTo>
                <a:cubicBezTo>
                  <a:pt x="177778" y="89999"/>
                  <a:pt x="175354" y="91413"/>
                  <a:pt x="172695" y="91548"/>
                </a:cubicBezTo>
                <a:cubicBezTo>
                  <a:pt x="170036" y="91682"/>
                  <a:pt x="167478" y="90471"/>
                  <a:pt x="165897" y="88317"/>
                </a:cubicBezTo>
                <a:lnTo>
                  <a:pt x="149741" y="66776"/>
                </a:lnTo>
                <a:cubicBezTo>
                  <a:pt x="147048" y="63208"/>
                  <a:pt x="147789" y="58160"/>
                  <a:pt x="151357" y="55467"/>
                </a:cubicBezTo>
                <a:cubicBezTo>
                  <a:pt x="154924" y="52775"/>
                  <a:pt x="159973" y="53515"/>
                  <a:pt x="162665" y="57083"/>
                </a:cubicBezTo>
                <a:lnTo>
                  <a:pt x="171753" y="69199"/>
                </a:lnTo>
                <a:lnTo>
                  <a:pt x="192418" y="36114"/>
                </a:lnTo>
                <a:cubicBezTo>
                  <a:pt x="194774" y="32345"/>
                  <a:pt x="199756" y="31167"/>
                  <a:pt x="203559" y="33556"/>
                </a:cubicBezTo>
                <a:cubicBezTo>
                  <a:pt x="207362" y="35946"/>
                  <a:pt x="208507" y="40894"/>
                  <a:pt x="206117" y="44697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0" name="Text 28"/>
          <p:cNvSpPr/>
          <p:nvPr/>
        </p:nvSpPr>
        <p:spPr>
          <a:xfrm>
            <a:off x="6415205" y="1137346"/>
            <a:ext cx="5523019" cy="2412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7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Criterios de Elegibilidad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199799" y="1481996"/>
            <a:ext cx="5652263" cy="1895576"/>
          </a:xfrm>
          <a:custGeom>
            <a:avLst/>
            <a:gdLst/>
            <a:ahLst/>
            <a:cxnLst/>
            <a:rect l="l" t="t" r="r" b="b"/>
            <a:pathLst>
              <a:path w="5652263" h="1895576">
                <a:moveTo>
                  <a:pt x="0" y="0"/>
                </a:moveTo>
                <a:lnTo>
                  <a:pt x="5652263" y="0"/>
                </a:lnTo>
                <a:lnTo>
                  <a:pt x="5652263" y="1895576"/>
                </a:lnTo>
                <a:lnTo>
                  <a:pt x="0" y="1895576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2" name="Text 30"/>
          <p:cNvSpPr/>
          <p:nvPr/>
        </p:nvSpPr>
        <p:spPr>
          <a:xfrm>
            <a:off x="6337659" y="1619856"/>
            <a:ext cx="5454089" cy="2412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1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Criterios de Inclusión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337659" y="1930041"/>
            <a:ext cx="5445473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1.</a:t>
            </a:r>
            <a:pPr>
              <a:lnSpc>
                <a:spcPct val="120000"/>
              </a:lnSpc>
            </a:pPr>
            <a:r>
              <a:rPr lang="en-US" sz="1086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Mayor de 18 años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337659" y="2205761"/>
            <a:ext cx="5445473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2.</a:t>
            </a:r>
            <a:pPr>
              <a:lnSpc>
                <a:spcPct val="120000"/>
              </a:lnSpc>
            </a:pPr>
            <a:r>
              <a:rPr lang="en-US" sz="1086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ETHOS 1 o 2 (sin techo o emergencia)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337659" y="2481481"/>
            <a:ext cx="5445473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3.</a:t>
            </a:r>
            <a:pPr>
              <a:lnSpc>
                <a:spcPct val="120000"/>
              </a:lnSpc>
            </a:pPr>
            <a:r>
              <a:rPr lang="en-US" sz="1086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Trayectoria ≥3 años o ≥1 año continuo en calle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337659" y="2757201"/>
            <a:ext cx="5445473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4.</a:t>
            </a:r>
            <a:pPr>
              <a:lnSpc>
                <a:spcPct val="120000"/>
              </a:lnSpc>
            </a:pPr>
            <a:r>
              <a:rPr lang="en-US" sz="1086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Alta vulnerabilidad: salud mental, adicciones o discapacidad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337659" y="3032922"/>
            <a:ext cx="5445473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5.</a:t>
            </a:r>
            <a:pPr>
              <a:lnSpc>
                <a:spcPct val="120000"/>
              </a:lnSpc>
            </a:pPr>
            <a:r>
              <a:rPr lang="en-US" sz="1086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Voluntad de vivir en vivienda y capacidad mínima de convivencia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199799" y="3480967"/>
            <a:ext cx="5652263" cy="999486"/>
          </a:xfrm>
          <a:custGeom>
            <a:avLst/>
            <a:gdLst/>
            <a:ahLst/>
            <a:cxnLst/>
            <a:rect l="l" t="t" r="r" b="b"/>
            <a:pathLst>
              <a:path w="5652263" h="999486">
                <a:moveTo>
                  <a:pt x="0" y="0"/>
                </a:moveTo>
                <a:lnTo>
                  <a:pt x="5652263" y="0"/>
                </a:lnTo>
                <a:lnTo>
                  <a:pt x="5652263" y="999486"/>
                </a:lnTo>
                <a:lnTo>
                  <a:pt x="0" y="999486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9" name="Text 37"/>
          <p:cNvSpPr/>
          <p:nvPr/>
        </p:nvSpPr>
        <p:spPr>
          <a:xfrm>
            <a:off x="6337659" y="3618827"/>
            <a:ext cx="5445473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Criterios de Exclusión (escasos)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54892" y="3929012"/>
            <a:ext cx="137860" cy="137860"/>
          </a:xfrm>
          <a:custGeom>
            <a:avLst/>
            <a:gdLst/>
            <a:ahLst/>
            <a:cxnLst/>
            <a:rect l="l" t="t" r="r" b="b"/>
            <a:pathLst>
              <a:path w="137860" h="137860">
                <a:moveTo>
                  <a:pt x="68930" y="137860"/>
                </a:moveTo>
                <a:cubicBezTo>
                  <a:pt x="106974" y="137860"/>
                  <a:pt x="137860" y="106974"/>
                  <a:pt x="137860" y="68930"/>
                </a:cubicBezTo>
                <a:cubicBezTo>
                  <a:pt x="137860" y="30887"/>
                  <a:pt x="106974" y="0"/>
                  <a:pt x="68930" y="0"/>
                </a:cubicBezTo>
                <a:cubicBezTo>
                  <a:pt x="30887" y="0"/>
                  <a:pt x="0" y="30887"/>
                  <a:pt x="0" y="68930"/>
                </a:cubicBezTo>
                <a:cubicBezTo>
                  <a:pt x="0" y="106974"/>
                  <a:pt x="30887" y="137860"/>
                  <a:pt x="68930" y="137860"/>
                </a:cubicBezTo>
                <a:close/>
                <a:moveTo>
                  <a:pt x="44966" y="44966"/>
                </a:moveTo>
                <a:cubicBezTo>
                  <a:pt x="47497" y="42435"/>
                  <a:pt x="51590" y="42435"/>
                  <a:pt x="54094" y="44966"/>
                </a:cubicBezTo>
                <a:lnTo>
                  <a:pt x="68903" y="59775"/>
                </a:lnTo>
                <a:lnTo>
                  <a:pt x="83712" y="44966"/>
                </a:lnTo>
                <a:cubicBezTo>
                  <a:pt x="86243" y="42435"/>
                  <a:pt x="90336" y="42435"/>
                  <a:pt x="92840" y="44966"/>
                </a:cubicBezTo>
                <a:cubicBezTo>
                  <a:pt x="95344" y="47497"/>
                  <a:pt x="95371" y="51590"/>
                  <a:pt x="92840" y="54094"/>
                </a:cubicBezTo>
                <a:lnTo>
                  <a:pt x="78031" y="68903"/>
                </a:lnTo>
                <a:lnTo>
                  <a:pt x="92840" y="83712"/>
                </a:lnTo>
                <a:cubicBezTo>
                  <a:pt x="95371" y="86243"/>
                  <a:pt x="95371" y="90336"/>
                  <a:pt x="92840" y="92840"/>
                </a:cubicBezTo>
                <a:cubicBezTo>
                  <a:pt x="90309" y="95344"/>
                  <a:pt x="86216" y="95371"/>
                  <a:pt x="83712" y="92840"/>
                </a:cubicBezTo>
                <a:lnTo>
                  <a:pt x="68903" y="78031"/>
                </a:lnTo>
                <a:lnTo>
                  <a:pt x="54094" y="92840"/>
                </a:lnTo>
                <a:cubicBezTo>
                  <a:pt x="51563" y="95371"/>
                  <a:pt x="47470" y="95371"/>
                  <a:pt x="44966" y="92840"/>
                </a:cubicBezTo>
                <a:cubicBezTo>
                  <a:pt x="42462" y="90309"/>
                  <a:pt x="42435" y="86216"/>
                  <a:pt x="44966" y="83712"/>
                </a:cubicBezTo>
                <a:lnTo>
                  <a:pt x="59775" y="68903"/>
                </a:lnTo>
                <a:lnTo>
                  <a:pt x="44966" y="54094"/>
                </a:lnTo>
                <a:cubicBezTo>
                  <a:pt x="42435" y="51563"/>
                  <a:pt x="42435" y="47470"/>
                  <a:pt x="44966" y="44966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1" name="Text 39"/>
          <p:cNvSpPr/>
          <p:nvPr/>
        </p:nvSpPr>
        <p:spPr>
          <a:xfrm>
            <a:off x="6578914" y="3894547"/>
            <a:ext cx="2403935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Conducta violenta grave e incontrolada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54892" y="4170267"/>
            <a:ext cx="137860" cy="137860"/>
          </a:xfrm>
          <a:custGeom>
            <a:avLst/>
            <a:gdLst/>
            <a:ahLst/>
            <a:cxnLst/>
            <a:rect l="l" t="t" r="r" b="b"/>
            <a:pathLst>
              <a:path w="137860" h="137860">
                <a:moveTo>
                  <a:pt x="68930" y="137860"/>
                </a:moveTo>
                <a:cubicBezTo>
                  <a:pt x="106974" y="137860"/>
                  <a:pt x="137860" y="106974"/>
                  <a:pt x="137860" y="68930"/>
                </a:cubicBezTo>
                <a:cubicBezTo>
                  <a:pt x="137860" y="30887"/>
                  <a:pt x="106974" y="0"/>
                  <a:pt x="68930" y="0"/>
                </a:cubicBezTo>
                <a:cubicBezTo>
                  <a:pt x="30887" y="0"/>
                  <a:pt x="0" y="30887"/>
                  <a:pt x="0" y="68930"/>
                </a:cubicBezTo>
                <a:cubicBezTo>
                  <a:pt x="0" y="106974"/>
                  <a:pt x="30887" y="137860"/>
                  <a:pt x="68930" y="137860"/>
                </a:cubicBezTo>
                <a:close/>
                <a:moveTo>
                  <a:pt x="44966" y="44966"/>
                </a:moveTo>
                <a:cubicBezTo>
                  <a:pt x="47497" y="42435"/>
                  <a:pt x="51590" y="42435"/>
                  <a:pt x="54094" y="44966"/>
                </a:cubicBezTo>
                <a:lnTo>
                  <a:pt x="68903" y="59775"/>
                </a:lnTo>
                <a:lnTo>
                  <a:pt x="83712" y="44966"/>
                </a:lnTo>
                <a:cubicBezTo>
                  <a:pt x="86243" y="42435"/>
                  <a:pt x="90336" y="42435"/>
                  <a:pt x="92840" y="44966"/>
                </a:cubicBezTo>
                <a:cubicBezTo>
                  <a:pt x="95344" y="47497"/>
                  <a:pt x="95371" y="51590"/>
                  <a:pt x="92840" y="54094"/>
                </a:cubicBezTo>
                <a:lnTo>
                  <a:pt x="78031" y="68903"/>
                </a:lnTo>
                <a:lnTo>
                  <a:pt x="92840" y="83712"/>
                </a:lnTo>
                <a:cubicBezTo>
                  <a:pt x="95371" y="86243"/>
                  <a:pt x="95371" y="90336"/>
                  <a:pt x="92840" y="92840"/>
                </a:cubicBezTo>
                <a:cubicBezTo>
                  <a:pt x="90309" y="95344"/>
                  <a:pt x="86216" y="95371"/>
                  <a:pt x="83712" y="92840"/>
                </a:cubicBezTo>
                <a:lnTo>
                  <a:pt x="68903" y="78031"/>
                </a:lnTo>
                <a:lnTo>
                  <a:pt x="54094" y="92840"/>
                </a:lnTo>
                <a:cubicBezTo>
                  <a:pt x="51563" y="95371"/>
                  <a:pt x="47470" y="95371"/>
                  <a:pt x="44966" y="92840"/>
                </a:cubicBezTo>
                <a:cubicBezTo>
                  <a:pt x="42462" y="90309"/>
                  <a:pt x="42435" y="86216"/>
                  <a:pt x="44966" y="83712"/>
                </a:cubicBezTo>
                <a:lnTo>
                  <a:pt x="59775" y="68903"/>
                </a:lnTo>
                <a:lnTo>
                  <a:pt x="44966" y="54094"/>
                </a:lnTo>
                <a:cubicBezTo>
                  <a:pt x="42435" y="51563"/>
                  <a:pt x="42435" y="47470"/>
                  <a:pt x="44966" y="44966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3" name="Text 41"/>
          <p:cNvSpPr/>
          <p:nvPr/>
        </p:nvSpPr>
        <p:spPr>
          <a:xfrm>
            <a:off x="6578914" y="4135802"/>
            <a:ext cx="2671039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Situación legal que impida acceso a vivienda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217031" y="4583847"/>
            <a:ext cx="5635030" cy="896090"/>
          </a:xfrm>
          <a:custGeom>
            <a:avLst/>
            <a:gdLst/>
            <a:ahLst/>
            <a:cxnLst/>
            <a:rect l="l" t="t" r="r" b="b"/>
            <a:pathLst>
              <a:path w="5635030" h="896090">
                <a:moveTo>
                  <a:pt x="0" y="0"/>
                </a:moveTo>
                <a:lnTo>
                  <a:pt x="5635030" y="0"/>
                </a:lnTo>
                <a:lnTo>
                  <a:pt x="5635030" y="896090"/>
                </a:lnTo>
                <a:lnTo>
                  <a:pt x="0" y="896090"/>
                </a:lnTo>
                <a:lnTo>
                  <a:pt x="0" y="0"/>
                </a:lnTo>
                <a:close/>
              </a:path>
            </a:pathLst>
          </a:custGeom>
          <a:solidFill>
            <a:srgbClr val="8B0000">
              <a:alpha val="10196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6217031" y="4583847"/>
            <a:ext cx="34465" cy="896090"/>
          </a:xfrm>
          <a:custGeom>
            <a:avLst/>
            <a:gdLst/>
            <a:ahLst/>
            <a:cxnLst/>
            <a:rect l="l" t="t" r="r" b="b"/>
            <a:pathLst>
              <a:path w="34465" h="896090">
                <a:moveTo>
                  <a:pt x="0" y="0"/>
                </a:moveTo>
                <a:lnTo>
                  <a:pt x="34465" y="0"/>
                </a:lnTo>
                <a:lnTo>
                  <a:pt x="34465" y="896090"/>
                </a:lnTo>
                <a:lnTo>
                  <a:pt x="0" y="89609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6" name="Text 44"/>
          <p:cNvSpPr/>
          <p:nvPr/>
        </p:nvSpPr>
        <p:spPr>
          <a:xfrm>
            <a:off x="6372124" y="4721707"/>
            <a:ext cx="5411008" cy="620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86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NO son criterios de exclusión:</a:t>
            </a:r>
            <a:pPr>
              <a:lnSpc>
                <a:spcPct val="120000"/>
              </a:lnSpc>
            </a:pPr>
            <a:r>
              <a:rPr lang="en-US" sz="1086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consumo activo, ausencia de tratamiento psiquiátrico, irregularidad administrativa, antecedentes penales, falta de documentación, ausencia de ingresos, ni falta de motivación declarada.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344650" y="5790123"/>
            <a:ext cx="2774434" cy="723765"/>
          </a:xfrm>
          <a:custGeom>
            <a:avLst/>
            <a:gdLst/>
            <a:ahLst/>
            <a:cxnLst/>
            <a:rect l="l" t="t" r="r" b="b"/>
            <a:pathLst>
              <a:path w="2774434" h="723765">
                <a:moveTo>
                  <a:pt x="0" y="0"/>
                </a:moveTo>
                <a:lnTo>
                  <a:pt x="2774434" y="0"/>
                </a:lnTo>
                <a:lnTo>
                  <a:pt x="2774434" y="723765"/>
                </a:lnTo>
                <a:lnTo>
                  <a:pt x="0" y="723765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8" name="Text 46"/>
          <p:cNvSpPr/>
          <p:nvPr/>
        </p:nvSpPr>
        <p:spPr>
          <a:xfrm>
            <a:off x="383423" y="5893518"/>
            <a:ext cx="2696888" cy="3101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35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70-85%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413580" y="6203703"/>
            <a:ext cx="2636574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86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Hombres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3254925" y="5790123"/>
            <a:ext cx="2774434" cy="723765"/>
          </a:xfrm>
          <a:custGeom>
            <a:avLst/>
            <a:gdLst/>
            <a:ahLst/>
            <a:cxnLst/>
            <a:rect l="l" t="t" r="r" b="b"/>
            <a:pathLst>
              <a:path w="2774434" h="723765">
                <a:moveTo>
                  <a:pt x="0" y="0"/>
                </a:moveTo>
                <a:lnTo>
                  <a:pt x="2774434" y="0"/>
                </a:lnTo>
                <a:lnTo>
                  <a:pt x="2774434" y="723765"/>
                </a:lnTo>
                <a:lnTo>
                  <a:pt x="0" y="723765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51" name="Text 49"/>
          <p:cNvSpPr/>
          <p:nvPr/>
        </p:nvSpPr>
        <p:spPr>
          <a:xfrm>
            <a:off x="3293698" y="5893518"/>
            <a:ext cx="2696888" cy="3101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35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44-51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3323855" y="6203703"/>
            <a:ext cx="2636574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86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Edad media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165334" y="5790123"/>
            <a:ext cx="2774434" cy="723765"/>
          </a:xfrm>
          <a:custGeom>
            <a:avLst/>
            <a:gdLst/>
            <a:ahLst/>
            <a:cxnLst/>
            <a:rect l="l" t="t" r="r" b="b"/>
            <a:pathLst>
              <a:path w="2774434" h="723765">
                <a:moveTo>
                  <a:pt x="0" y="0"/>
                </a:moveTo>
                <a:lnTo>
                  <a:pt x="2774434" y="0"/>
                </a:lnTo>
                <a:lnTo>
                  <a:pt x="2774434" y="723765"/>
                </a:lnTo>
                <a:lnTo>
                  <a:pt x="0" y="723765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54" name="Text 52"/>
          <p:cNvSpPr/>
          <p:nvPr/>
        </p:nvSpPr>
        <p:spPr>
          <a:xfrm>
            <a:off x="6204107" y="5893518"/>
            <a:ext cx="2696888" cy="3101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35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7-12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234264" y="6203703"/>
            <a:ext cx="2636574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86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Años en sinhogarismo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9075743" y="5790123"/>
            <a:ext cx="2774434" cy="723765"/>
          </a:xfrm>
          <a:custGeom>
            <a:avLst/>
            <a:gdLst/>
            <a:ahLst/>
            <a:cxnLst/>
            <a:rect l="l" t="t" r="r" b="b"/>
            <a:pathLst>
              <a:path w="2774434" h="723765">
                <a:moveTo>
                  <a:pt x="0" y="0"/>
                </a:moveTo>
                <a:lnTo>
                  <a:pt x="2774434" y="0"/>
                </a:lnTo>
                <a:lnTo>
                  <a:pt x="2774434" y="723765"/>
                </a:lnTo>
                <a:lnTo>
                  <a:pt x="0" y="723765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57" name="Text 55"/>
          <p:cNvSpPr/>
          <p:nvPr/>
        </p:nvSpPr>
        <p:spPr>
          <a:xfrm>
            <a:off x="9114516" y="5893518"/>
            <a:ext cx="2696888" cy="3101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35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60-75%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9144673" y="6203703"/>
            <a:ext cx="2636574" cy="20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86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 diagnóstico TMG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Metodología Housing First</dc:title>
  <dc:subject>Metodología Housing First</dc:subject>
  <dc:creator>Kimi</dc:creator>
  <cp:lastModifiedBy>Kimi</cp:lastModifiedBy>
  <cp:revision>1</cp:revision>
  <dcterms:created xsi:type="dcterms:W3CDTF">2026-03-06T13:39:13Z</dcterms:created>
  <dcterms:modified xsi:type="dcterms:W3CDTF">2026-03-06T13:39:13Z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{"Label":"Metodología Housing First","ContentProducer":"001191110108MACG2KBH8F10000","ProduceID":"19cc35c2-5092-8b30-8000-00004182ceb3","ReservedCode1":"","ContentPropagator":"001191110108MACG2KBH8F20000","PropagateID":"19cc35c2-5092-8b30-8000-00004182ceb3","ReservedCode2":""}</vt:lpwstr>
  </property>
</Properties>
</file>